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1"/>
  </p:notesMasterIdLst>
  <p:handoutMasterIdLst>
    <p:handoutMasterId r:id="rId22"/>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6858000" type="screen4x3"/>
  <p:notesSz cx="6797675" cy="9926638"/>
  <p:embeddedFontLst>
    <p:embeddedFont>
      <p:font typeface="Calibri" panose="020F0502020204030204" pitchFamily="34" charset="0"/>
      <p:regular r:id="rId23"/>
      <p:bold r:id="rId24"/>
      <p:italic r:id="rId25"/>
      <p:boldItalic r:id="rId26"/>
    </p:embeddedFont>
    <p:embeddedFont>
      <p:font typeface="Gill Sans" panose="020B0604020202020204" charset="0"/>
      <p:regular r:id="rId27"/>
      <p:bold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go="http://customooxmlschemas.google.com/" r:id="rId29" roundtripDataSignature="AMtx7mjCM7Sv4GHKvKSi79whXwm72CA3q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16B3E54-D6FE-4AFC-93D8-95E66A2E212E}">
  <a:tblStyle styleId="{916B3E54-D6FE-4AFC-93D8-95E66A2E212E}" styleName="Table_0">
    <a:wholeTbl>
      <a:tcTxStyle b="off" i="off">
        <a:font>
          <a:latin typeface="Calibri"/>
          <a:ea typeface="Calibri"/>
          <a:cs typeface="Calibri"/>
        </a:font>
        <a:schemeClr val="lt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FFFFFF">
              <a:alpha val="0"/>
            </a:srgbClr>
          </a:solidFill>
        </a:fill>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DAA4464E-8B03-4335-8AE4-30F4A2B9624F}" styleName="Table_1">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CF4"/>
          </a:solidFill>
        </a:fill>
      </a:tcStyle>
    </a:wholeTbl>
    <a:band1H>
      <a:tcTxStyle/>
      <a:tcStyle>
        <a:tcBdr/>
        <a:fill>
          <a:solidFill>
            <a:srgbClr val="CFD7E7"/>
          </a:solidFill>
        </a:fill>
      </a:tcStyle>
    </a:band1H>
    <a:band2H>
      <a:tcTxStyle/>
      <a:tcStyle>
        <a:tcBdr/>
      </a:tcStyle>
    </a:band2H>
    <a:band1V>
      <a:tcTxStyle/>
      <a:tcStyle>
        <a:tcBdr/>
        <a:fill>
          <a:solidFill>
            <a:srgbClr val="CFD7E7"/>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 styleId="{4CF30662-451F-40B2-BF85-2B6B61D60DDC}" styleName="Table_2">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44403" autoAdjust="0"/>
  </p:normalViewPr>
  <p:slideViewPr>
    <p:cSldViewPr snapToGrid="0">
      <p:cViewPr varScale="1">
        <p:scale>
          <a:sx n="48" d="100"/>
          <a:sy n="48" d="100"/>
        </p:scale>
        <p:origin x="678" y="4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70D07F44-7D44-46E5-8F09-77955C1F2CBD}" type="datetimeFigureOut">
              <a:rPr lang="en-GB" smtClean="0"/>
              <a:t>06/02/2020</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3FFB82FA-A6BF-4421-8979-134D3BEE6AAC}" type="slidenum">
              <a:rPr lang="en-GB" smtClean="0"/>
              <a:t>‹#›</a:t>
            </a:fld>
            <a:endParaRPr lang="en-GB"/>
          </a:p>
        </p:txBody>
      </p:sp>
    </p:spTree>
    <p:extLst>
      <p:ext uri="{BB962C8B-B14F-4D97-AF65-F5344CB8AC3E}">
        <p14:creationId xmlns:p14="http://schemas.microsoft.com/office/powerpoint/2010/main" val="12122955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45659" cy="496332"/>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50443" y="0"/>
            <a:ext cx="2945659" cy="496332"/>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768" y="4715154"/>
            <a:ext cx="5438140" cy="4466987"/>
          </a:xfrm>
          <a:prstGeom prst="rect">
            <a:avLst/>
          </a:prstGeom>
          <a:noFill/>
          <a:ln>
            <a:noFill/>
          </a:ln>
        </p:spPr>
        <p:txBody>
          <a:bodyPr spcFirstLastPara="1" wrap="square" lIns="91425" tIns="45700" rIns="91425" bIns="45700" anchor="t" anchorCtr="0">
            <a:norm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28583"/>
            <a:ext cx="2945659" cy="496332"/>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20175754"/>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 name="Google Shape;54;p1:notes"/>
          <p:cNvSpPr txBox="1">
            <a:spLocks noGrp="1"/>
          </p:cNvSpPr>
          <p:nvPr>
            <p:ph type="body" idx="1"/>
          </p:nvPr>
        </p:nvSpPr>
        <p:spPr>
          <a:xfrm>
            <a:off x="679768" y="4715154"/>
            <a:ext cx="5438140" cy="4466987"/>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sz="1600" dirty="0"/>
          </a:p>
        </p:txBody>
      </p:sp>
      <p:sp>
        <p:nvSpPr>
          <p:cNvPr id="55" name="Google Shape;55;p1: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a:t>
            </a:fld>
            <a:endParaRPr/>
          </a:p>
        </p:txBody>
      </p:sp>
    </p:spTree>
    <p:extLst>
      <p:ext uri="{BB962C8B-B14F-4D97-AF65-F5344CB8AC3E}">
        <p14:creationId xmlns:p14="http://schemas.microsoft.com/office/powerpoint/2010/main" val="27235339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p2: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3" name="Google Shape;63;p2:notes"/>
          <p:cNvSpPr txBox="1">
            <a:spLocks noGrp="1"/>
          </p:cNvSpPr>
          <p:nvPr>
            <p:ph type="body" idx="1"/>
          </p:nvPr>
        </p:nvSpPr>
        <p:spPr>
          <a:xfrm>
            <a:off x="679768" y="4715154"/>
            <a:ext cx="5438140" cy="4466987"/>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sz="1600" dirty="0"/>
          </a:p>
        </p:txBody>
      </p:sp>
      <p:sp>
        <p:nvSpPr>
          <p:cNvPr id="64" name="Google Shape;64;p2: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a:t>
            </a:fld>
            <a:endParaRPr/>
          </a:p>
        </p:txBody>
      </p:sp>
    </p:spTree>
    <p:extLst>
      <p:ext uri="{BB962C8B-B14F-4D97-AF65-F5344CB8AC3E}">
        <p14:creationId xmlns:p14="http://schemas.microsoft.com/office/powerpoint/2010/main" val="5104734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p3: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a:t>
            </a:fld>
            <a:endParaRPr/>
          </a:p>
        </p:txBody>
      </p:sp>
      <p:sp>
        <p:nvSpPr>
          <p:cNvPr id="71" name="Google Shape;71;p3:notes"/>
          <p:cNvSpPr>
            <a:spLocks noGrp="1" noRot="1" noChangeAspect="1"/>
          </p:cNvSpPr>
          <p:nvPr>
            <p:ph type="sldImg" idx="2"/>
          </p:nvPr>
        </p:nvSpPr>
        <p:spPr>
          <a:xfrm>
            <a:off x="944563" y="585788"/>
            <a:ext cx="4481512" cy="336073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2" name="Google Shape;72;p3:notes"/>
          <p:cNvSpPr txBox="1">
            <a:spLocks noGrp="1"/>
          </p:cNvSpPr>
          <p:nvPr>
            <p:ph type="body" idx="1"/>
          </p:nvPr>
        </p:nvSpPr>
        <p:spPr>
          <a:xfrm>
            <a:off x="679607" y="4025901"/>
            <a:ext cx="5438464" cy="59007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None/>
            </a:pPr>
            <a:endParaRPr sz="1050" dirty="0"/>
          </a:p>
          <a:p>
            <a:pPr marL="0" lvl="0" indent="0" algn="l" rtl="0">
              <a:lnSpc>
                <a:spcPct val="90000"/>
              </a:lnSpc>
              <a:spcBef>
                <a:spcPts val="0"/>
              </a:spcBef>
              <a:spcAft>
                <a:spcPts val="0"/>
              </a:spcAft>
              <a:buNone/>
            </a:pPr>
            <a:endParaRPr sz="1050" dirty="0"/>
          </a:p>
        </p:txBody>
      </p:sp>
    </p:spTree>
    <p:extLst>
      <p:ext uri="{BB962C8B-B14F-4D97-AF65-F5344CB8AC3E}">
        <p14:creationId xmlns:p14="http://schemas.microsoft.com/office/powerpoint/2010/main" val="26203670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p4: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a:t>
            </a:fld>
            <a:endParaRPr/>
          </a:p>
        </p:txBody>
      </p:sp>
      <p:sp>
        <p:nvSpPr>
          <p:cNvPr id="80" name="Google Shape;80;p4: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81" name="Google Shape;81;p4:notes"/>
          <p:cNvSpPr txBox="1">
            <a:spLocks noGrp="1"/>
          </p:cNvSpPr>
          <p:nvPr>
            <p:ph type="body" idx="1"/>
          </p:nvPr>
        </p:nvSpPr>
        <p:spPr>
          <a:xfrm>
            <a:off x="679608" y="4714877"/>
            <a:ext cx="5930369" cy="5211763"/>
          </a:xfrm>
          <a:prstGeom prst="rect">
            <a:avLst/>
          </a:prstGeom>
          <a:noFill/>
          <a:ln>
            <a:noFill/>
          </a:ln>
        </p:spPr>
        <p:txBody>
          <a:bodyPr spcFirstLastPara="1" wrap="square" lIns="91425" tIns="45700" rIns="91425" bIns="45700" anchor="t" anchorCtr="0">
            <a:normAutofit/>
          </a:bodyPr>
          <a:lstStyle/>
          <a:p>
            <a:pPr marL="228600" lvl="0" indent="-165100" algn="l" rtl="0">
              <a:lnSpc>
                <a:spcPct val="80000"/>
              </a:lnSpc>
              <a:spcBef>
                <a:spcPts val="0"/>
              </a:spcBef>
              <a:spcAft>
                <a:spcPts val="0"/>
              </a:spcAft>
              <a:buClr>
                <a:schemeClr val="dk1"/>
              </a:buClr>
              <a:buSzPts val="1000"/>
              <a:buFont typeface="Calibri"/>
              <a:buNone/>
            </a:pPr>
            <a:endParaRPr dirty="0"/>
          </a:p>
        </p:txBody>
      </p:sp>
    </p:spTree>
    <p:extLst>
      <p:ext uri="{BB962C8B-B14F-4D97-AF65-F5344CB8AC3E}">
        <p14:creationId xmlns:p14="http://schemas.microsoft.com/office/powerpoint/2010/main" val="19919751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5: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5</a:t>
            </a:fld>
            <a:endParaRPr/>
          </a:p>
        </p:txBody>
      </p:sp>
      <p:sp>
        <p:nvSpPr>
          <p:cNvPr id="89" name="Google Shape;89;p5: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90" name="Google Shape;90;p5:notes"/>
          <p:cNvSpPr txBox="1">
            <a:spLocks noGrp="1"/>
          </p:cNvSpPr>
          <p:nvPr>
            <p:ph type="body" idx="1"/>
          </p:nvPr>
        </p:nvSpPr>
        <p:spPr>
          <a:xfrm>
            <a:off x="679768" y="4715154"/>
            <a:ext cx="5438140" cy="4466987"/>
          </a:xfrm>
          <a:prstGeom prst="rect">
            <a:avLst/>
          </a:prstGeom>
          <a:noFill/>
          <a:ln>
            <a:noFill/>
          </a:ln>
        </p:spPr>
        <p:txBody>
          <a:bodyPr spcFirstLastPara="1" wrap="square" lIns="91425" tIns="45700" rIns="91425" bIns="45700" anchor="t" anchorCtr="0">
            <a:normAutofit/>
          </a:bodyPr>
          <a:lstStyle/>
          <a:p>
            <a:pPr marL="0" lvl="0" indent="0" algn="l" rtl="0">
              <a:lnSpc>
                <a:spcPct val="80000"/>
              </a:lnSpc>
              <a:spcBef>
                <a:spcPts val="0"/>
              </a:spcBef>
              <a:spcAft>
                <a:spcPts val="0"/>
              </a:spcAft>
              <a:buNone/>
            </a:pPr>
            <a:r>
              <a:rPr lang="en-GB" sz="1000" dirty="0"/>
              <a:t>One of The most frequent question I am asked is ‘</a:t>
            </a:r>
            <a:r>
              <a:rPr lang="en-GB" sz="1000" dirty="0" err="1"/>
              <a:t>Whats</a:t>
            </a:r>
            <a:r>
              <a:rPr lang="en-GB" sz="1000" dirty="0"/>
              <a:t> the best university?’ – There is no correct answer</a:t>
            </a:r>
            <a:endParaRPr dirty="0"/>
          </a:p>
          <a:p>
            <a:pPr marL="0" lvl="0" indent="0" algn="l" rtl="0">
              <a:lnSpc>
                <a:spcPct val="80000"/>
              </a:lnSpc>
              <a:spcBef>
                <a:spcPts val="0"/>
              </a:spcBef>
              <a:spcAft>
                <a:spcPts val="0"/>
              </a:spcAft>
              <a:buNone/>
            </a:pPr>
            <a:endParaRPr sz="1000" dirty="0"/>
          </a:p>
          <a:p>
            <a:pPr marL="0" lvl="0" indent="-63500" algn="l" rtl="0">
              <a:lnSpc>
                <a:spcPct val="80000"/>
              </a:lnSpc>
              <a:spcBef>
                <a:spcPts val="0"/>
              </a:spcBef>
              <a:spcAft>
                <a:spcPts val="0"/>
              </a:spcAft>
              <a:buClr>
                <a:schemeClr val="dk1"/>
              </a:buClr>
              <a:buSzPts val="1000"/>
              <a:buFont typeface="Calibri"/>
              <a:buChar char="•"/>
            </a:pPr>
            <a:r>
              <a:rPr lang="en-GB" sz="1000" dirty="0"/>
              <a:t>Local/ Distance</a:t>
            </a:r>
            <a:endParaRPr dirty="0"/>
          </a:p>
          <a:p>
            <a:pPr marL="0" lvl="0" indent="-63500" algn="l" rtl="0">
              <a:lnSpc>
                <a:spcPct val="80000"/>
              </a:lnSpc>
              <a:spcBef>
                <a:spcPts val="0"/>
              </a:spcBef>
              <a:spcAft>
                <a:spcPts val="0"/>
              </a:spcAft>
              <a:buClr>
                <a:schemeClr val="dk1"/>
              </a:buClr>
              <a:buSzPts val="1000"/>
              <a:buFont typeface="Calibri"/>
              <a:buChar char="•"/>
            </a:pPr>
            <a:r>
              <a:rPr lang="en-GB" sz="1000" dirty="0"/>
              <a:t>Campus/City</a:t>
            </a:r>
            <a:endParaRPr dirty="0"/>
          </a:p>
          <a:p>
            <a:pPr marL="0" lvl="0" indent="-63500" algn="l" rtl="0">
              <a:lnSpc>
                <a:spcPct val="80000"/>
              </a:lnSpc>
              <a:spcBef>
                <a:spcPts val="0"/>
              </a:spcBef>
              <a:spcAft>
                <a:spcPts val="0"/>
              </a:spcAft>
              <a:buClr>
                <a:schemeClr val="dk1"/>
              </a:buClr>
              <a:buSzPts val="1000"/>
              <a:buFont typeface="Calibri"/>
              <a:buChar char="•"/>
            </a:pPr>
            <a:r>
              <a:rPr lang="en-GB" sz="1000" dirty="0"/>
              <a:t>Accommodation</a:t>
            </a:r>
            <a:endParaRPr dirty="0"/>
          </a:p>
          <a:p>
            <a:pPr marL="0" lvl="0" indent="-63500" algn="l" rtl="0">
              <a:lnSpc>
                <a:spcPct val="80000"/>
              </a:lnSpc>
              <a:spcBef>
                <a:spcPts val="0"/>
              </a:spcBef>
              <a:spcAft>
                <a:spcPts val="0"/>
              </a:spcAft>
              <a:buClr>
                <a:schemeClr val="dk1"/>
              </a:buClr>
              <a:buSzPts val="1000"/>
              <a:buFont typeface="Calibri"/>
              <a:buChar char="•"/>
            </a:pPr>
            <a:r>
              <a:rPr lang="en-GB" sz="1000" dirty="0"/>
              <a:t>Subject</a:t>
            </a:r>
            <a:endParaRPr dirty="0"/>
          </a:p>
          <a:p>
            <a:pPr marL="0" lvl="0" indent="-63500" algn="l" rtl="0">
              <a:lnSpc>
                <a:spcPct val="80000"/>
              </a:lnSpc>
              <a:spcBef>
                <a:spcPts val="0"/>
              </a:spcBef>
              <a:spcAft>
                <a:spcPts val="0"/>
              </a:spcAft>
              <a:buClr>
                <a:schemeClr val="dk1"/>
              </a:buClr>
              <a:buSzPts val="1000"/>
              <a:buFont typeface="Calibri"/>
              <a:buChar char="•"/>
            </a:pPr>
            <a:r>
              <a:rPr lang="en-GB" sz="1000" dirty="0"/>
              <a:t>Part time</a:t>
            </a:r>
            <a:endParaRPr dirty="0"/>
          </a:p>
          <a:p>
            <a:pPr marL="0" lvl="0" indent="0" algn="l" rtl="0">
              <a:lnSpc>
                <a:spcPct val="80000"/>
              </a:lnSpc>
              <a:spcBef>
                <a:spcPts val="0"/>
              </a:spcBef>
              <a:spcAft>
                <a:spcPts val="0"/>
              </a:spcAft>
              <a:buNone/>
            </a:pPr>
            <a:endParaRPr sz="1000" dirty="0"/>
          </a:p>
          <a:p>
            <a:pPr marL="0" lvl="0" indent="0" algn="l" rtl="0">
              <a:lnSpc>
                <a:spcPct val="80000"/>
              </a:lnSpc>
              <a:spcBef>
                <a:spcPts val="0"/>
              </a:spcBef>
              <a:spcAft>
                <a:spcPts val="0"/>
              </a:spcAft>
              <a:buNone/>
            </a:pPr>
            <a:r>
              <a:rPr lang="en-GB" sz="1000" dirty="0"/>
              <a:t>Is it a Russell Group university? Top 24 Leading Research Universities </a:t>
            </a:r>
            <a:endParaRPr sz="1000" dirty="0"/>
          </a:p>
          <a:p>
            <a:pPr marL="0" lvl="0" indent="0" algn="l" rtl="0">
              <a:lnSpc>
                <a:spcPct val="80000"/>
              </a:lnSpc>
              <a:spcBef>
                <a:spcPts val="0"/>
              </a:spcBef>
              <a:spcAft>
                <a:spcPts val="0"/>
              </a:spcAft>
              <a:buNone/>
            </a:pPr>
            <a:r>
              <a:rPr lang="en-GB" sz="1000" dirty="0"/>
              <a:t>Includes Oxford, Cambridge, Manchester, Durham, LSE, Imperial, Liverpool, Birmingham and many others</a:t>
            </a:r>
            <a:endParaRPr sz="1000" dirty="0"/>
          </a:p>
          <a:p>
            <a:pPr marL="0" lvl="0" indent="0" algn="l" rtl="0">
              <a:lnSpc>
                <a:spcPct val="80000"/>
              </a:lnSpc>
              <a:spcBef>
                <a:spcPts val="0"/>
              </a:spcBef>
              <a:spcAft>
                <a:spcPts val="0"/>
              </a:spcAft>
              <a:buNone/>
            </a:pPr>
            <a:endParaRPr sz="1000" dirty="0"/>
          </a:p>
          <a:p>
            <a:pPr marL="0" lvl="0" indent="0" algn="l" rtl="0">
              <a:lnSpc>
                <a:spcPct val="80000"/>
              </a:lnSpc>
              <a:spcBef>
                <a:spcPts val="0"/>
              </a:spcBef>
              <a:spcAft>
                <a:spcPts val="0"/>
              </a:spcAft>
              <a:buNone/>
            </a:pPr>
            <a:r>
              <a:rPr lang="en-GB" sz="1000" dirty="0"/>
              <a:t>It is important to look at the TEF rating for universities you are considering:</a:t>
            </a:r>
            <a:endParaRPr dirty="0"/>
          </a:p>
          <a:p>
            <a:pPr marL="0" lvl="0" indent="0" algn="l" rtl="0">
              <a:lnSpc>
                <a:spcPct val="80000"/>
              </a:lnSpc>
              <a:spcBef>
                <a:spcPts val="0"/>
              </a:spcBef>
              <a:spcAft>
                <a:spcPts val="0"/>
              </a:spcAft>
              <a:buClr>
                <a:schemeClr val="dk1"/>
              </a:buClr>
              <a:buSzPts val="1000"/>
              <a:buFont typeface="Arial"/>
              <a:buNone/>
            </a:pPr>
            <a:r>
              <a:rPr lang="en-GB" sz="1000" dirty="0"/>
              <a:t>They measure: </a:t>
            </a:r>
            <a:endParaRPr dirty="0"/>
          </a:p>
          <a:p>
            <a:pPr marL="171450" lvl="0" indent="-171450" algn="l" rtl="0">
              <a:lnSpc>
                <a:spcPct val="80000"/>
              </a:lnSpc>
              <a:spcBef>
                <a:spcPts val="0"/>
              </a:spcBef>
              <a:spcAft>
                <a:spcPts val="0"/>
              </a:spcAft>
              <a:buClr>
                <a:schemeClr val="dk1"/>
              </a:buClr>
              <a:buSzPts val="1000"/>
              <a:buFont typeface="Arial"/>
              <a:buChar char="•"/>
            </a:pPr>
            <a:r>
              <a:rPr lang="en-GB" sz="1000" dirty="0"/>
              <a:t>Teaching quality: the extent to which teaching stimulates and challenges students, and maximises their engagement with their studies. </a:t>
            </a:r>
            <a:endParaRPr dirty="0"/>
          </a:p>
          <a:p>
            <a:pPr marL="171450" lvl="0" indent="-171450" algn="l" rtl="0">
              <a:lnSpc>
                <a:spcPct val="80000"/>
              </a:lnSpc>
              <a:spcBef>
                <a:spcPts val="0"/>
              </a:spcBef>
              <a:spcAft>
                <a:spcPts val="0"/>
              </a:spcAft>
              <a:buClr>
                <a:schemeClr val="dk1"/>
              </a:buClr>
              <a:buSzPts val="1000"/>
              <a:buFont typeface="Arial"/>
              <a:buChar char="•"/>
            </a:pPr>
            <a:r>
              <a:rPr lang="en-GB" sz="1000" dirty="0"/>
              <a:t>Learning environment: the effectiveness of resources and activities (such as libraries, laboratories and work experience) which support learning and improve retention, progression and attainment. </a:t>
            </a:r>
            <a:endParaRPr dirty="0"/>
          </a:p>
          <a:p>
            <a:pPr marL="171450" lvl="0" indent="-171450" algn="l" rtl="0">
              <a:lnSpc>
                <a:spcPct val="80000"/>
              </a:lnSpc>
              <a:spcBef>
                <a:spcPts val="0"/>
              </a:spcBef>
              <a:spcAft>
                <a:spcPts val="0"/>
              </a:spcAft>
              <a:buClr>
                <a:schemeClr val="dk1"/>
              </a:buClr>
              <a:buSzPts val="1000"/>
              <a:buFont typeface="Arial"/>
              <a:buChar char="•"/>
            </a:pPr>
            <a:r>
              <a:rPr lang="en-GB" sz="1000" dirty="0"/>
              <a:t>Student outcomes and learning gain: the extent to which all students achieve their educational and professional goals, in particular students from disadvantaged backgrounds.</a:t>
            </a:r>
            <a:endParaRPr dirty="0"/>
          </a:p>
          <a:p>
            <a:pPr marL="0" lvl="0" indent="0" algn="l" rtl="0">
              <a:lnSpc>
                <a:spcPct val="80000"/>
              </a:lnSpc>
              <a:spcBef>
                <a:spcPts val="0"/>
              </a:spcBef>
              <a:spcAft>
                <a:spcPts val="0"/>
              </a:spcAft>
              <a:buNone/>
            </a:pPr>
            <a:endParaRPr sz="1000" dirty="0"/>
          </a:p>
        </p:txBody>
      </p:sp>
    </p:spTree>
    <p:extLst>
      <p:ext uri="{BB962C8B-B14F-4D97-AF65-F5344CB8AC3E}">
        <p14:creationId xmlns:p14="http://schemas.microsoft.com/office/powerpoint/2010/main" val="35095058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6: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6</a:t>
            </a:fld>
            <a:endParaRPr/>
          </a:p>
        </p:txBody>
      </p:sp>
      <p:sp>
        <p:nvSpPr>
          <p:cNvPr id="98" name="Google Shape;98;p6: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99" name="Google Shape;99;p6:notes"/>
          <p:cNvSpPr txBox="1">
            <a:spLocks noGrp="1"/>
          </p:cNvSpPr>
          <p:nvPr>
            <p:ph type="body" idx="1"/>
          </p:nvPr>
        </p:nvSpPr>
        <p:spPr>
          <a:xfrm>
            <a:off x="679768" y="4715154"/>
            <a:ext cx="5438140" cy="4466987"/>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None/>
            </a:pPr>
            <a:r>
              <a:rPr lang="en-GB" sz="900" dirty="0"/>
              <a:t>Universities and Colleges Admissions Service is a central application service.  We will be launching this with students after their end of year exams in June</a:t>
            </a:r>
            <a:endParaRPr sz="900" dirty="0"/>
          </a:p>
          <a:p>
            <a:pPr marL="0" lvl="0" indent="0" algn="l" rtl="0">
              <a:lnSpc>
                <a:spcPct val="90000"/>
              </a:lnSpc>
              <a:spcBef>
                <a:spcPts val="0"/>
              </a:spcBef>
              <a:spcAft>
                <a:spcPts val="0"/>
              </a:spcAft>
              <a:buNone/>
            </a:pPr>
            <a:endParaRPr sz="900" dirty="0"/>
          </a:p>
          <a:p>
            <a:pPr marL="0" lvl="0" indent="0" algn="l" rtl="0">
              <a:lnSpc>
                <a:spcPct val="90000"/>
              </a:lnSpc>
              <a:spcBef>
                <a:spcPts val="0"/>
              </a:spcBef>
              <a:spcAft>
                <a:spcPts val="0"/>
              </a:spcAft>
              <a:buNone/>
            </a:pPr>
            <a:r>
              <a:rPr lang="en-GB" sz="900" dirty="0"/>
              <a:t>There are no paper forms – its all done online. </a:t>
            </a:r>
            <a:endParaRPr dirty="0"/>
          </a:p>
          <a:p>
            <a:pPr marL="0" lvl="0" indent="0" algn="l" rtl="0">
              <a:lnSpc>
                <a:spcPct val="90000"/>
              </a:lnSpc>
              <a:spcBef>
                <a:spcPts val="0"/>
              </a:spcBef>
              <a:spcAft>
                <a:spcPts val="0"/>
              </a:spcAft>
              <a:buNone/>
            </a:pPr>
            <a:endParaRPr sz="900" dirty="0"/>
          </a:p>
          <a:p>
            <a:pPr marL="0" lvl="0" indent="0" algn="l" rtl="0">
              <a:lnSpc>
                <a:spcPct val="90000"/>
              </a:lnSpc>
              <a:spcBef>
                <a:spcPts val="0"/>
              </a:spcBef>
              <a:spcAft>
                <a:spcPts val="0"/>
              </a:spcAft>
              <a:buNone/>
            </a:pPr>
            <a:r>
              <a:rPr lang="en-GB" sz="900" dirty="0"/>
              <a:t>There are three important deadlines:</a:t>
            </a:r>
            <a:endParaRPr dirty="0"/>
          </a:p>
          <a:p>
            <a:pPr marL="0" lvl="0" indent="0" algn="l" rtl="0">
              <a:lnSpc>
                <a:spcPct val="90000"/>
              </a:lnSpc>
              <a:spcBef>
                <a:spcPts val="0"/>
              </a:spcBef>
              <a:spcAft>
                <a:spcPts val="0"/>
              </a:spcAft>
              <a:buNone/>
            </a:pPr>
            <a:endParaRPr sz="900" dirty="0"/>
          </a:p>
          <a:p>
            <a:pPr marL="0" lvl="0" indent="-57150" algn="l" rtl="0">
              <a:lnSpc>
                <a:spcPct val="90000"/>
              </a:lnSpc>
              <a:spcBef>
                <a:spcPts val="0"/>
              </a:spcBef>
              <a:spcAft>
                <a:spcPts val="0"/>
              </a:spcAft>
              <a:buClr>
                <a:schemeClr val="dk1"/>
              </a:buClr>
              <a:buSzPts val="900"/>
              <a:buFont typeface="Calibri"/>
              <a:buChar char="•"/>
            </a:pPr>
            <a:r>
              <a:rPr lang="en-GB" sz="900" b="1" dirty="0"/>
              <a:t>Mid Oct for those applying to Cambridge, Oxford or courses in medicine, dentistry or veterinary science/medicine.</a:t>
            </a:r>
            <a:endParaRPr dirty="0"/>
          </a:p>
          <a:p>
            <a:pPr marL="0" lvl="0" indent="-57150" algn="l" rtl="0">
              <a:lnSpc>
                <a:spcPct val="90000"/>
              </a:lnSpc>
              <a:spcBef>
                <a:spcPts val="0"/>
              </a:spcBef>
              <a:spcAft>
                <a:spcPts val="0"/>
              </a:spcAft>
              <a:buClr>
                <a:schemeClr val="dk1"/>
              </a:buClr>
              <a:buSzPts val="900"/>
              <a:buFont typeface="Calibri"/>
              <a:buChar char="•"/>
            </a:pPr>
            <a:r>
              <a:rPr lang="en-GB" sz="900" b="1" dirty="0"/>
              <a:t>Mid-Jan – for everything else except route B art and design courses – although worth noting that as we have to process all applications, check, add references </a:t>
            </a:r>
            <a:r>
              <a:rPr lang="en-GB" sz="900" b="1" dirty="0" err="1"/>
              <a:t>etc</a:t>
            </a:r>
            <a:r>
              <a:rPr lang="en-GB" sz="900" b="1" dirty="0"/>
              <a:t> the internal deadline is the beginning of November</a:t>
            </a:r>
            <a:endParaRPr dirty="0"/>
          </a:p>
          <a:p>
            <a:pPr marL="0" lvl="0" indent="-57150" algn="l" rtl="0">
              <a:lnSpc>
                <a:spcPct val="90000"/>
              </a:lnSpc>
              <a:spcBef>
                <a:spcPts val="0"/>
              </a:spcBef>
              <a:spcAft>
                <a:spcPts val="0"/>
              </a:spcAft>
              <a:buClr>
                <a:schemeClr val="dk1"/>
              </a:buClr>
              <a:buSzPts val="900"/>
              <a:buFont typeface="Calibri"/>
              <a:buChar char="•"/>
            </a:pPr>
            <a:r>
              <a:rPr lang="en-GB" sz="900" b="1" dirty="0"/>
              <a:t>Between Jan 1 and mid march for route B art and design courses</a:t>
            </a:r>
            <a:endParaRPr dirty="0"/>
          </a:p>
          <a:p>
            <a:pPr marL="0" lvl="0" indent="0" algn="l" rtl="0">
              <a:lnSpc>
                <a:spcPct val="90000"/>
              </a:lnSpc>
              <a:spcBef>
                <a:spcPts val="0"/>
              </a:spcBef>
              <a:spcAft>
                <a:spcPts val="0"/>
              </a:spcAft>
              <a:buClr>
                <a:schemeClr val="dk1"/>
              </a:buClr>
              <a:buSzPts val="900"/>
              <a:buFont typeface="Calibri"/>
              <a:buNone/>
            </a:pPr>
            <a:endParaRPr sz="900" b="1" dirty="0"/>
          </a:p>
          <a:p>
            <a:pPr marL="0" lvl="0" indent="-57150" algn="l" rtl="0">
              <a:lnSpc>
                <a:spcPct val="90000"/>
              </a:lnSpc>
              <a:spcBef>
                <a:spcPts val="0"/>
              </a:spcBef>
              <a:spcAft>
                <a:spcPts val="0"/>
              </a:spcAft>
              <a:buClr>
                <a:schemeClr val="dk1"/>
              </a:buClr>
              <a:buSzPts val="900"/>
              <a:buFont typeface="Calibri"/>
              <a:buChar char="•"/>
            </a:pPr>
            <a:r>
              <a:rPr lang="en-GB" sz="900" dirty="0"/>
              <a:t>An early application is always worth achieving / Offers can begin as early as October</a:t>
            </a:r>
            <a:endParaRPr sz="900" dirty="0"/>
          </a:p>
          <a:p>
            <a:pPr marL="0" lvl="0" indent="0" algn="l" rtl="0">
              <a:lnSpc>
                <a:spcPct val="90000"/>
              </a:lnSpc>
              <a:spcBef>
                <a:spcPts val="0"/>
              </a:spcBef>
              <a:spcAft>
                <a:spcPts val="0"/>
              </a:spcAft>
              <a:buNone/>
            </a:pPr>
            <a:endParaRPr sz="900" dirty="0"/>
          </a:p>
        </p:txBody>
      </p:sp>
    </p:spTree>
    <p:extLst>
      <p:ext uri="{BB962C8B-B14F-4D97-AF65-F5344CB8AC3E}">
        <p14:creationId xmlns:p14="http://schemas.microsoft.com/office/powerpoint/2010/main" val="14428140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7: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7</a:t>
            </a:fld>
            <a:endParaRPr/>
          </a:p>
        </p:txBody>
      </p:sp>
      <p:sp>
        <p:nvSpPr>
          <p:cNvPr id="108" name="Google Shape;108;p7: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09" name="Google Shape;109;p7:notes"/>
          <p:cNvSpPr txBox="1">
            <a:spLocks noGrp="1"/>
          </p:cNvSpPr>
          <p:nvPr>
            <p:ph type="body" idx="1"/>
          </p:nvPr>
        </p:nvSpPr>
        <p:spPr>
          <a:xfrm>
            <a:off x="679768" y="4715154"/>
            <a:ext cx="5438140" cy="4466987"/>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0"/>
              </a:spcBef>
              <a:spcAft>
                <a:spcPts val="0"/>
              </a:spcAft>
              <a:buNone/>
            </a:pPr>
            <a:r>
              <a:rPr lang="en-GB" sz="1110" dirty="0"/>
              <a:t>Each student has a maximum of 5 choices with some restrictions:</a:t>
            </a:r>
            <a:endParaRPr dirty="0"/>
          </a:p>
          <a:p>
            <a:pPr marL="0" lvl="0" indent="0" algn="l" rtl="0">
              <a:lnSpc>
                <a:spcPct val="90000"/>
              </a:lnSpc>
              <a:spcBef>
                <a:spcPts val="0"/>
              </a:spcBef>
              <a:spcAft>
                <a:spcPts val="0"/>
              </a:spcAft>
              <a:buNone/>
            </a:pPr>
            <a:endParaRPr sz="1110" dirty="0"/>
          </a:p>
          <a:p>
            <a:pPr marL="0" lvl="0" indent="0" algn="l" rtl="0">
              <a:lnSpc>
                <a:spcPct val="90000"/>
              </a:lnSpc>
              <a:spcBef>
                <a:spcPts val="0"/>
              </a:spcBef>
              <a:spcAft>
                <a:spcPts val="0"/>
              </a:spcAft>
              <a:buNone/>
            </a:pPr>
            <a:r>
              <a:rPr lang="en-GB" sz="1110" dirty="0"/>
              <a:t>Max is 4 with medicine, vet medicine (1 additional allowed)</a:t>
            </a:r>
            <a:endParaRPr sz="1110" dirty="0"/>
          </a:p>
          <a:p>
            <a:pPr marL="0" lvl="0" indent="0" algn="l" rtl="0">
              <a:lnSpc>
                <a:spcPct val="90000"/>
              </a:lnSpc>
              <a:spcBef>
                <a:spcPts val="0"/>
              </a:spcBef>
              <a:spcAft>
                <a:spcPts val="0"/>
              </a:spcAft>
              <a:buNone/>
            </a:pPr>
            <a:endParaRPr sz="1110" dirty="0"/>
          </a:p>
          <a:p>
            <a:pPr marL="0" lvl="0" indent="0" algn="l" rtl="0">
              <a:lnSpc>
                <a:spcPct val="90000"/>
              </a:lnSpc>
              <a:spcBef>
                <a:spcPts val="0"/>
              </a:spcBef>
              <a:spcAft>
                <a:spcPts val="0"/>
              </a:spcAft>
              <a:buNone/>
            </a:pPr>
            <a:r>
              <a:rPr lang="en-GB" sz="1110" dirty="0"/>
              <a:t>Can only pick 3 if applying for art and design through route B</a:t>
            </a:r>
            <a:endParaRPr dirty="0"/>
          </a:p>
          <a:p>
            <a:pPr marL="0" lvl="0" indent="0" algn="l" rtl="0">
              <a:lnSpc>
                <a:spcPct val="90000"/>
              </a:lnSpc>
              <a:spcBef>
                <a:spcPts val="0"/>
              </a:spcBef>
              <a:spcAft>
                <a:spcPts val="0"/>
              </a:spcAft>
              <a:buNone/>
            </a:pPr>
            <a:endParaRPr sz="1110" dirty="0"/>
          </a:p>
          <a:p>
            <a:pPr marL="0" lvl="0" indent="0" algn="l" rtl="0">
              <a:lnSpc>
                <a:spcPct val="90000"/>
              </a:lnSpc>
              <a:spcBef>
                <a:spcPts val="0"/>
              </a:spcBef>
              <a:spcAft>
                <a:spcPts val="0"/>
              </a:spcAft>
              <a:buNone/>
            </a:pPr>
            <a:r>
              <a:rPr lang="en-GB" sz="1110" dirty="0"/>
              <a:t>Students can only choose either Oxford or Cambridge</a:t>
            </a:r>
            <a:endParaRPr dirty="0"/>
          </a:p>
          <a:p>
            <a:pPr marL="0" lvl="0" indent="0" algn="l" rtl="0">
              <a:lnSpc>
                <a:spcPct val="90000"/>
              </a:lnSpc>
              <a:spcBef>
                <a:spcPts val="0"/>
              </a:spcBef>
              <a:spcAft>
                <a:spcPts val="0"/>
              </a:spcAft>
              <a:buNone/>
            </a:pPr>
            <a:endParaRPr sz="1110" dirty="0"/>
          </a:p>
          <a:p>
            <a:pPr marL="0" lvl="0" indent="0" algn="l" rtl="0">
              <a:lnSpc>
                <a:spcPct val="90000"/>
              </a:lnSpc>
              <a:spcBef>
                <a:spcPts val="0"/>
              </a:spcBef>
              <a:spcAft>
                <a:spcPts val="0"/>
              </a:spcAft>
              <a:buNone/>
            </a:pPr>
            <a:r>
              <a:rPr lang="en-GB" sz="1110" dirty="0"/>
              <a:t>There is no obligation to use all 5 choices but students are advised to do so. Students should pay careful attention to the entry requirements and make appropriate choices.  Applying for 5 courses all requiring the same entry requirements of AAB when predicted grades are BCC will result in disappointment.  Aim for 1-2 choices higher than the realistic predictions, two or three around the predicted grade levels and include one or two safeguards of likely lower grade offers.  </a:t>
            </a:r>
            <a:endParaRPr dirty="0"/>
          </a:p>
          <a:p>
            <a:pPr marL="0" lvl="0" indent="0" algn="l" rtl="0">
              <a:lnSpc>
                <a:spcPct val="90000"/>
              </a:lnSpc>
              <a:spcBef>
                <a:spcPts val="0"/>
              </a:spcBef>
              <a:spcAft>
                <a:spcPts val="0"/>
              </a:spcAft>
              <a:buNone/>
            </a:pPr>
            <a:endParaRPr sz="1110" dirty="0"/>
          </a:p>
          <a:p>
            <a:pPr marL="0" marR="0" lvl="0" indent="0" algn="l" rtl="0">
              <a:lnSpc>
                <a:spcPct val="90000"/>
              </a:lnSpc>
              <a:spcBef>
                <a:spcPts val="0"/>
              </a:spcBef>
              <a:spcAft>
                <a:spcPts val="0"/>
              </a:spcAft>
              <a:buClr>
                <a:schemeClr val="dk1"/>
              </a:buClr>
              <a:buSzPts val="1110"/>
              <a:buFont typeface="Calibri"/>
              <a:buNone/>
            </a:pPr>
            <a:r>
              <a:rPr lang="en-GB" sz="1110" dirty="0"/>
              <a:t>Some universities will ask for points some will ask for grades </a:t>
            </a:r>
            <a:endParaRPr dirty="0"/>
          </a:p>
          <a:p>
            <a:pPr marL="0" lvl="0" indent="0" algn="l" rtl="0">
              <a:lnSpc>
                <a:spcPct val="90000"/>
              </a:lnSpc>
              <a:spcBef>
                <a:spcPts val="0"/>
              </a:spcBef>
              <a:spcAft>
                <a:spcPts val="0"/>
              </a:spcAft>
              <a:buNone/>
            </a:pPr>
            <a:endParaRPr sz="1110" dirty="0"/>
          </a:p>
          <a:p>
            <a:pPr marL="0" lvl="0" indent="0" algn="l" rtl="0">
              <a:lnSpc>
                <a:spcPct val="90000"/>
              </a:lnSpc>
              <a:spcBef>
                <a:spcPts val="0"/>
              </a:spcBef>
              <a:spcAft>
                <a:spcPts val="0"/>
              </a:spcAft>
              <a:buNone/>
            </a:pPr>
            <a:r>
              <a:rPr lang="en-GB" sz="1110" dirty="0"/>
              <a:t>Universities are finding it increasingly difficult to distinguish between applicants and testing is used in some cases:</a:t>
            </a:r>
            <a:endParaRPr dirty="0"/>
          </a:p>
          <a:p>
            <a:pPr marL="0" lvl="0" indent="0" algn="l" rtl="0">
              <a:lnSpc>
                <a:spcPct val="90000"/>
              </a:lnSpc>
              <a:spcBef>
                <a:spcPts val="0"/>
              </a:spcBef>
              <a:spcAft>
                <a:spcPts val="0"/>
              </a:spcAft>
              <a:buNone/>
            </a:pPr>
            <a:endParaRPr sz="1110" dirty="0"/>
          </a:p>
          <a:p>
            <a:pPr marL="0" lvl="0" indent="0" algn="l" rtl="0">
              <a:lnSpc>
                <a:spcPct val="90000"/>
              </a:lnSpc>
              <a:spcBef>
                <a:spcPts val="0"/>
              </a:spcBef>
              <a:spcAft>
                <a:spcPts val="0"/>
              </a:spcAft>
              <a:buNone/>
            </a:pPr>
            <a:r>
              <a:rPr lang="en-GB" sz="1110" dirty="0"/>
              <a:t>LNAT – Law</a:t>
            </a:r>
            <a:endParaRPr dirty="0"/>
          </a:p>
          <a:p>
            <a:pPr marL="0" lvl="0" indent="0" algn="l" rtl="0">
              <a:lnSpc>
                <a:spcPct val="90000"/>
              </a:lnSpc>
              <a:spcBef>
                <a:spcPts val="0"/>
              </a:spcBef>
              <a:spcAft>
                <a:spcPts val="0"/>
              </a:spcAft>
              <a:buNone/>
            </a:pPr>
            <a:endParaRPr sz="1110" dirty="0"/>
          </a:p>
          <a:p>
            <a:pPr marL="0" lvl="0" indent="0" algn="l" rtl="0">
              <a:lnSpc>
                <a:spcPct val="90000"/>
              </a:lnSpc>
              <a:spcBef>
                <a:spcPts val="0"/>
              </a:spcBef>
              <a:spcAft>
                <a:spcPts val="0"/>
              </a:spcAft>
              <a:buNone/>
            </a:pPr>
            <a:r>
              <a:rPr lang="en-GB" sz="1110" dirty="0"/>
              <a:t>BMAT and UKCAT for Medicine and Dentistry</a:t>
            </a:r>
            <a:endParaRPr dirty="0"/>
          </a:p>
          <a:p>
            <a:pPr marL="0" lvl="0" indent="0" algn="l" rtl="0">
              <a:lnSpc>
                <a:spcPct val="90000"/>
              </a:lnSpc>
              <a:spcBef>
                <a:spcPts val="0"/>
              </a:spcBef>
              <a:spcAft>
                <a:spcPts val="0"/>
              </a:spcAft>
              <a:buNone/>
            </a:pPr>
            <a:endParaRPr sz="1110" dirty="0"/>
          </a:p>
          <a:p>
            <a:pPr marL="0" lvl="0" indent="0" algn="l" rtl="0">
              <a:lnSpc>
                <a:spcPct val="90000"/>
              </a:lnSpc>
              <a:spcBef>
                <a:spcPts val="0"/>
              </a:spcBef>
              <a:spcAft>
                <a:spcPts val="0"/>
              </a:spcAft>
              <a:buNone/>
            </a:pPr>
            <a:r>
              <a:rPr lang="en-GB" sz="1110" dirty="0"/>
              <a:t>Important to research what requirements each University has. </a:t>
            </a:r>
            <a:endParaRPr dirty="0"/>
          </a:p>
          <a:p>
            <a:pPr marL="0" lvl="0" indent="0" algn="l" rtl="0">
              <a:lnSpc>
                <a:spcPct val="90000"/>
              </a:lnSpc>
              <a:spcBef>
                <a:spcPts val="0"/>
              </a:spcBef>
              <a:spcAft>
                <a:spcPts val="0"/>
              </a:spcAft>
              <a:buNone/>
            </a:pPr>
            <a:endParaRPr sz="1110" dirty="0"/>
          </a:p>
          <a:p>
            <a:pPr marL="0" lvl="0" indent="0" algn="l" rtl="0">
              <a:lnSpc>
                <a:spcPct val="90000"/>
              </a:lnSpc>
              <a:spcBef>
                <a:spcPts val="0"/>
              </a:spcBef>
              <a:spcAft>
                <a:spcPts val="0"/>
              </a:spcAft>
              <a:buNone/>
            </a:pPr>
            <a:r>
              <a:rPr lang="en-GB" sz="1110" dirty="0"/>
              <a:t>Many very competitive universities will want to interview students as part of the selection process – we will provide Mock interviews and interview workshops for students who need to prepare for one in the autumn term</a:t>
            </a:r>
            <a:endParaRPr sz="1110" dirty="0"/>
          </a:p>
        </p:txBody>
      </p:sp>
    </p:spTree>
    <p:extLst>
      <p:ext uri="{BB962C8B-B14F-4D97-AF65-F5344CB8AC3E}">
        <p14:creationId xmlns:p14="http://schemas.microsoft.com/office/powerpoint/2010/main" val="28622162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8: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8</a:t>
            </a:fld>
            <a:endParaRPr/>
          </a:p>
        </p:txBody>
      </p:sp>
      <p:sp>
        <p:nvSpPr>
          <p:cNvPr id="117" name="Google Shape;117;p8: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18" name="Google Shape;118;p8:notes"/>
          <p:cNvSpPr txBox="1">
            <a:spLocks noGrp="1"/>
          </p:cNvSpPr>
          <p:nvPr>
            <p:ph type="body" idx="1"/>
          </p:nvPr>
        </p:nvSpPr>
        <p:spPr>
          <a:xfrm>
            <a:off x="679768" y="4715154"/>
            <a:ext cx="5438140" cy="4466987"/>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None/>
            </a:pPr>
            <a:endParaRPr dirty="0"/>
          </a:p>
          <a:p>
            <a:pPr marL="0" lvl="0" indent="0" algn="l" rtl="0">
              <a:lnSpc>
                <a:spcPct val="90000"/>
              </a:lnSpc>
              <a:spcBef>
                <a:spcPts val="0"/>
              </a:spcBef>
              <a:spcAft>
                <a:spcPts val="0"/>
              </a:spcAft>
              <a:buNone/>
            </a:pPr>
            <a:endParaRPr dirty="0"/>
          </a:p>
        </p:txBody>
      </p:sp>
    </p:spTree>
    <p:extLst>
      <p:ext uri="{BB962C8B-B14F-4D97-AF65-F5344CB8AC3E}">
        <p14:creationId xmlns:p14="http://schemas.microsoft.com/office/powerpoint/2010/main" val="4088457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9: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7" name="Google Shape;127;p9:notes"/>
          <p:cNvSpPr txBox="1">
            <a:spLocks noGrp="1"/>
          </p:cNvSpPr>
          <p:nvPr>
            <p:ph type="body" idx="1"/>
          </p:nvPr>
        </p:nvSpPr>
        <p:spPr>
          <a:xfrm>
            <a:off x="679768" y="4715154"/>
            <a:ext cx="5438140" cy="4466987"/>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dirty="0"/>
          </a:p>
        </p:txBody>
      </p:sp>
      <p:sp>
        <p:nvSpPr>
          <p:cNvPr id="128" name="Google Shape;128;p9: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9</a:t>
            </a:fld>
            <a:endParaRPr/>
          </a:p>
        </p:txBody>
      </p:sp>
    </p:spTree>
    <p:extLst>
      <p:ext uri="{BB962C8B-B14F-4D97-AF65-F5344CB8AC3E}">
        <p14:creationId xmlns:p14="http://schemas.microsoft.com/office/powerpoint/2010/main" val="16610029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10: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5" name="Google Shape;135;p10:notes"/>
          <p:cNvSpPr txBox="1">
            <a:spLocks noGrp="1"/>
          </p:cNvSpPr>
          <p:nvPr>
            <p:ph type="body" idx="1"/>
          </p:nvPr>
        </p:nvSpPr>
        <p:spPr>
          <a:xfrm>
            <a:off x="679768" y="4715154"/>
            <a:ext cx="5438140" cy="4466987"/>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dirty="0"/>
          </a:p>
        </p:txBody>
      </p:sp>
      <p:sp>
        <p:nvSpPr>
          <p:cNvPr id="136" name="Google Shape;136;p10: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extLst>
      <p:ext uri="{BB962C8B-B14F-4D97-AF65-F5344CB8AC3E}">
        <p14:creationId xmlns:p14="http://schemas.microsoft.com/office/powerpoint/2010/main" val="2981730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1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4" name="Google Shape;144;p11:notes"/>
          <p:cNvSpPr txBox="1">
            <a:spLocks noGrp="1"/>
          </p:cNvSpPr>
          <p:nvPr>
            <p:ph type="body" idx="1"/>
          </p:nvPr>
        </p:nvSpPr>
        <p:spPr>
          <a:xfrm>
            <a:off x="679768" y="4715154"/>
            <a:ext cx="5438140" cy="4466987"/>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dirty="0"/>
          </a:p>
        </p:txBody>
      </p:sp>
      <p:sp>
        <p:nvSpPr>
          <p:cNvPr id="145" name="Google Shape;145;p11: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11</a:t>
            </a:fld>
            <a:endParaRPr/>
          </a:p>
        </p:txBody>
      </p:sp>
    </p:spTree>
    <p:extLst>
      <p:ext uri="{BB962C8B-B14F-4D97-AF65-F5344CB8AC3E}">
        <p14:creationId xmlns:p14="http://schemas.microsoft.com/office/powerpoint/2010/main" val="38923136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3: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53" name="Google Shape;153;p13:notes"/>
          <p:cNvSpPr txBox="1">
            <a:spLocks noGrp="1"/>
          </p:cNvSpPr>
          <p:nvPr>
            <p:ph type="body" idx="1"/>
          </p:nvPr>
        </p:nvSpPr>
        <p:spPr>
          <a:xfrm>
            <a:off x="679768" y="4715154"/>
            <a:ext cx="5438140" cy="4466987"/>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b="0" dirty="0"/>
          </a:p>
        </p:txBody>
      </p:sp>
      <p:sp>
        <p:nvSpPr>
          <p:cNvPr id="154" name="Google Shape;154;p13: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12</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665057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4: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2" name="Google Shape;162;p14:notes"/>
          <p:cNvSpPr txBox="1">
            <a:spLocks noGrp="1"/>
          </p:cNvSpPr>
          <p:nvPr>
            <p:ph type="body" idx="1"/>
          </p:nvPr>
        </p:nvSpPr>
        <p:spPr>
          <a:xfrm>
            <a:off x="679768" y="4715154"/>
            <a:ext cx="5438140" cy="4466987"/>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dirty="0"/>
          </a:p>
        </p:txBody>
      </p:sp>
      <p:sp>
        <p:nvSpPr>
          <p:cNvPr id="163" name="Google Shape;163;p14: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13</a:t>
            </a:fld>
            <a:endParaRPr/>
          </a:p>
        </p:txBody>
      </p:sp>
    </p:spTree>
    <p:extLst>
      <p:ext uri="{BB962C8B-B14F-4D97-AF65-F5344CB8AC3E}">
        <p14:creationId xmlns:p14="http://schemas.microsoft.com/office/powerpoint/2010/main" val="37842826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15:notes"/>
          <p:cNvSpPr txBox="1">
            <a:spLocks noGrp="1"/>
          </p:cNvSpPr>
          <p:nvPr>
            <p:ph type="body" idx="1"/>
          </p:nvPr>
        </p:nvSpPr>
        <p:spPr>
          <a:xfrm>
            <a:off x="679768" y="4715154"/>
            <a:ext cx="5438140" cy="446698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dirty="0"/>
              <a:t>Unifrog is a platform to help you find apprenticeships as well as university</a:t>
            </a:r>
            <a:endParaRPr dirty="0"/>
          </a:p>
        </p:txBody>
      </p:sp>
      <p:sp>
        <p:nvSpPr>
          <p:cNvPr id="173" name="Google Shape;173;p15: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369311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18: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81" name="Google Shape;181;p18:notes"/>
          <p:cNvSpPr txBox="1">
            <a:spLocks noGrp="1"/>
          </p:cNvSpPr>
          <p:nvPr>
            <p:ph type="body" idx="1"/>
          </p:nvPr>
        </p:nvSpPr>
        <p:spPr>
          <a:xfrm>
            <a:off x="679768" y="4715154"/>
            <a:ext cx="5438140" cy="4466987"/>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sz="800"/>
          </a:p>
        </p:txBody>
      </p:sp>
      <p:sp>
        <p:nvSpPr>
          <p:cNvPr id="182" name="Google Shape;182;p18: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sz="1200">
                <a:solidFill>
                  <a:schemeClr val="dk1"/>
                </a:solidFill>
                <a:latin typeface="Calibri"/>
                <a:ea typeface="Calibri"/>
                <a:cs typeface="Calibri"/>
                <a:sym typeface="Calibri"/>
              </a:rPr>
              <a:t>15</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8029954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7: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05" name="Google Shape;205;p17:notes"/>
          <p:cNvSpPr txBox="1">
            <a:spLocks noGrp="1"/>
          </p:cNvSpPr>
          <p:nvPr>
            <p:ph type="body" idx="1"/>
          </p:nvPr>
        </p:nvSpPr>
        <p:spPr>
          <a:xfrm>
            <a:off x="679768" y="4715154"/>
            <a:ext cx="5438140" cy="4466987"/>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r>
              <a:rPr lang="en-GB" b="0" dirty="0"/>
              <a:t>There are now 4 distinct levels of apprenticeships, these are intermediate, advanced, higher and degree. </a:t>
            </a:r>
            <a:endParaRPr dirty="0"/>
          </a:p>
          <a:p>
            <a:pPr marL="0" lvl="0" indent="0" algn="l" rtl="0">
              <a:spcBef>
                <a:spcPts val="0"/>
              </a:spcBef>
              <a:spcAft>
                <a:spcPts val="0"/>
              </a:spcAft>
              <a:buNone/>
            </a:pPr>
            <a:endParaRPr b="0" dirty="0"/>
          </a:p>
        </p:txBody>
      </p:sp>
      <p:sp>
        <p:nvSpPr>
          <p:cNvPr id="206" name="Google Shape;206;p17: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sz="1200">
                <a:solidFill>
                  <a:schemeClr val="dk1"/>
                </a:solidFill>
                <a:latin typeface="Calibri"/>
                <a:ea typeface="Calibri"/>
                <a:cs typeface="Calibri"/>
                <a:sym typeface="Calibri"/>
              </a:rPr>
              <a:t>16</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5878527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19: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17</a:t>
            </a:fld>
            <a:endParaRPr/>
          </a:p>
        </p:txBody>
      </p:sp>
      <p:sp>
        <p:nvSpPr>
          <p:cNvPr id="214" name="Google Shape;214;p19: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15" name="Google Shape;215;p19:notes"/>
          <p:cNvSpPr txBox="1">
            <a:spLocks noGrp="1"/>
          </p:cNvSpPr>
          <p:nvPr>
            <p:ph type="body" idx="1"/>
          </p:nvPr>
        </p:nvSpPr>
        <p:spPr>
          <a:xfrm>
            <a:off x="679768" y="4715154"/>
            <a:ext cx="5438140" cy="4466987"/>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r>
              <a:rPr lang="en-GB"/>
              <a:t>Here are some of the companies offering degree apprenticeships.  Information is usually found on their websites.</a:t>
            </a:r>
            <a:endParaRPr/>
          </a:p>
        </p:txBody>
      </p:sp>
    </p:spTree>
    <p:extLst>
      <p:ext uri="{BB962C8B-B14F-4D97-AF65-F5344CB8AC3E}">
        <p14:creationId xmlns:p14="http://schemas.microsoft.com/office/powerpoint/2010/main" val="6054292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23:notes"/>
          <p:cNvSpPr txBox="1">
            <a:spLocks noGrp="1"/>
          </p:cNvSpPr>
          <p:nvPr>
            <p:ph type="body" idx="1"/>
          </p:nvPr>
        </p:nvSpPr>
        <p:spPr>
          <a:xfrm>
            <a:off x="679768" y="4715154"/>
            <a:ext cx="5438140" cy="446698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30" name="Google Shape;230;p23: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114726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5: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7" name="Google Shape;237;p25:notes"/>
          <p:cNvSpPr txBox="1">
            <a:spLocks noGrp="1"/>
          </p:cNvSpPr>
          <p:nvPr>
            <p:ph type="body" idx="1"/>
          </p:nvPr>
        </p:nvSpPr>
        <p:spPr>
          <a:xfrm>
            <a:off x="679768" y="4715154"/>
            <a:ext cx="5438140" cy="4466987"/>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238" name="Google Shape;238;p25: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19</a:t>
            </a:fld>
            <a:endParaRPr/>
          </a:p>
        </p:txBody>
      </p:sp>
    </p:spTree>
    <p:extLst>
      <p:ext uri="{BB962C8B-B14F-4D97-AF65-F5344CB8AC3E}">
        <p14:creationId xmlns:p14="http://schemas.microsoft.com/office/powerpoint/2010/main" val="13410709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p:cSld name="Title">
    <p:spTree>
      <p:nvGrpSpPr>
        <p:cNvPr id="1" name="Shape 13"/>
        <p:cNvGrpSpPr/>
        <p:nvPr/>
      </p:nvGrpSpPr>
      <p:grpSpPr>
        <a:xfrm>
          <a:off x="0" y="0"/>
          <a:ext cx="0" cy="0"/>
          <a:chOff x="0" y="0"/>
          <a:chExt cx="0" cy="0"/>
        </a:xfrm>
      </p:grpSpPr>
      <p:sp>
        <p:nvSpPr>
          <p:cNvPr id="14" name="Google Shape;14;p27"/>
          <p:cNvSpPr txBox="1">
            <a:spLocks noGrp="1"/>
          </p:cNvSpPr>
          <p:nvPr>
            <p:ph type="ctrTitle"/>
          </p:nvPr>
        </p:nvSpPr>
        <p:spPr>
          <a:xfrm>
            <a:off x="685800" y="2607047"/>
            <a:ext cx="7772400" cy="14700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lt1"/>
              </a:buClr>
              <a:buSzPts val="6600"/>
              <a:buFont typeface="Twentieth Century"/>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 name="Google Shape;15;p27"/>
          <p:cNvSpPr txBox="1">
            <a:spLocks noGrp="1"/>
          </p:cNvSpPr>
          <p:nvPr>
            <p:ph type="subTitle" idx="1"/>
          </p:nvPr>
        </p:nvSpPr>
        <p:spPr>
          <a:xfrm>
            <a:off x="1403648" y="4268688"/>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chemeClr val="lt1"/>
              </a:buClr>
              <a:buSzPts val="3200"/>
              <a:buNone/>
              <a:defRPr>
                <a:solidFill>
                  <a:schemeClr val="lt1"/>
                </a:solidFill>
              </a:defRPr>
            </a:lvl1pPr>
            <a:lvl2pPr lvl="1" algn="ctr">
              <a:spcBef>
                <a:spcPts val="560"/>
              </a:spcBef>
              <a:spcAft>
                <a:spcPts val="0"/>
              </a:spcAft>
              <a:buClr>
                <a:schemeClr val="lt1"/>
              </a:buClr>
              <a:buSzPts val="2800"/>
              <a:buNone/>
              <a:defRPr>
                <a:solidFill>
                  <a:schemeClr val="lt1"/>
                </a:solidFill>
              </a:defRPr>
            </a:lvl2pPr>
            <a:lvl3pPr lvl="2" algn="ctr">
              <a:spcBef>
                <a:spcPts val="480"/>
              </a:spcBef>
              <a:spcAft>
                <a:spcPts val="0"/>
              </a:spcAft>
              <a:buClr>
                <a:schemeClr val="lt1"/>
              </a:buClr>
              <a:buSzPts val="2400"/>
              <a:buNone/>
              <a:defRPr>
                <a:solidFill>
                  <a:schemeClr val="lt1"/>
                </a:solidFill>
              </a:defRPr>
            </a:lvl3pPr>
            <a:lvl4pPr lvl="3" algn="ctr">
              <a:spcBef>
                <a:spcPts val="400"/>
              </a:spcBef>
              <a:spcAft>
                <a:spcPts val="0"/>
              </a:spcAft>
              <a:buClr>
                <a:schemeClr val="lt1"/>
              </a:buClr>
              <a:buSzPts val="2000"/>
              <a:buNone/>
              <a:defRPr>
                <a:solidFill>
                  <a:schemeClr val="lt1"/>
                </a:solidFill>
              </a:defRPr>
            </a:lvl4pPr>
            <a:lvl5pPr lvl="4" algn="ctr">
              <a:spcBef>
                <a:spcPts val="400"/>
              </a:spcBef>
              <a:spcAft>
                <a:spcPts val="0"/>
              </a:spcAft>
              <a:buClr>
                <a:schemeClr val="lt1"/>
              </a:buClr>
              <a:buSzPts val="2000"/>
              <a:buNone/>
              <a:defRPr>
                <a:solidFill>
                  <a:schemeClr val="lt1"/>
                </a:solidFill>
              </a:defRPr>
            </a:lvl5pPr>
            <a:lvl6pPr lvl="5" algn="ctr">
              <a:spcBef>
                <a:spcPts val="400"/>
              </a:spcBef>
              <a:spcAft>
                <a:spcPts val="0"/>
              </a:spcAft>
              <a:buClr>
                <a:schemeClr val="lt1"/>
              </a:buClr>
              <a:buSzPts val="2000"/>
              <a:buNone/>
              <a:defRPr>
                <a:solidFill>
                  <a:schemeClr val="lt1"/>
                </a:solidFill>
              </a:defRPr>
            </a:lvl6pPr>
            <a:lvl7pPr lvl="6" algn="ctr">
              <a:spcBef>
                <a:spcPts val="400"/>
              </a:spcBef>
              <a:spcAft>
                <a:spcPts val="0"/>
              </a:spcAft>
              <a:buClr>
                <a:schemeClr val="lt1"/>
              </a:buClr>
              <a:buSzPts val="2000"/>
              <a:buNone/>
              <a:defRPr>
                <a:solidFill>
                  <a:schemeClr val="lt1"/>
                </a:solidFill>
              </a:defRPr>
            </a:lvl7pPr>
            <a:lvl8pPr lvl="7" algn="ctr">
              <a:spcBef>
                <a:spcPts val="400"/>
              </a:spcBef>
              <a:spcAft>
                <a:spcPts val="0"/>
              </a:spcAft>
              <a:buClr>
                <a:schemeClr val="lt1"/>
              </a:buClr>
              <a:buSzPts val="2000"/>
              <a:buNone/>
              <a:defRPr>
                <a:solidFill>
                  <a:schemeClr val="lt1"/>
                </a:solidFill>
              </a:defRPr>
            </a:lvl8pPr>
            <a:lvl9pPr lvl="8" algn="ctr">
              <a:spcBef>
                <a:spcPts val="400"/>
              </a:spcBef>
              <a:spcAft>
                <a:spcPts val="0"/>
              </a:spcAft>
              <a:buClr>
                <a:schemeClr val="lt1"/>
              </a:buClr>
              <a:buSzPts val="2000"/>
              <a:buNone/>
              <a:defRPr>
                <a:solidFill>
                  <a:schemeClr val="lt1"/>
                </a:solidFill>
              </a:defRPr>
            </a:lvl9pPr>
          </a:lstStyle>
          <a:p>
            <a:endParaRPr/>
          </a:p>
        </p:txBody>
      </p:sp>
    </p:spTree>
  </p:cSld>
  <p:clrMapOvr>
    <a:masterClrMapping/>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Standard">
  <p:cSld name="Standard">
    <p:spTree>
      <p:nvGrpSpPr>
        <p:cNvPr id="1" name="Shape 16"/>
        <p:cNvGrpSpPr/>
        <p:nvPr/>
      </p:nvGrpSpPr>
      <p:grpSpPr>
        <a:xfrm>
          <a:off x="0" y="0"/>
          <a:ext cx="0" cy="0"/>
          <a:chOff x="0" y="0"/>
          <a:chExt cx="0" cy="0"/>
        </a:xfrm>
      </p:grpSpPr>
      <p:sp>
        <p:nvSpPr>
          <p:cNvPr id="17" name="Google Shape;17;p28"/>
          <p:cNvSpPr txBox="1">
            <a:spLocks noGrp="1"/>
          </p:cNvSpPr>
          <p:nvPr>
            <p:ph type="body" idx="1"/>
          </p:nvPr>
        </p:nvSpPr>
        <p:spPr>
          <a:xfrm>
            <a:off x="457200" y="1802234"/>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18" name="Google Shape;18;p28"/>
          <p:cNvSpPr txBox="1">
            <a:spLocks noGrp="1"/>
          </p:cNvSpPr>
          <p:nvPr>
            <p:ph type="title"/>
          </p:nvPr>
        </p:nvSpPr>
        <p:spPr>
          <a:xfrm>
            <a:off x="467544" y="476672"/>
            <a:ext cx="6923112" cy="11430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spTree>
      <p:nvGrpSpPr>
        <p:cNvPr id="1" name="Shape 19"/>
        <p:cNvGrpSpPr/>
        <p:nvPr/>
      </p:nvGrpSpPr>
      <p:grpSpPr>
        <a:xfrm>
          <a:off x="0" y="0"/>
          <a:ext cx="0" cy="0"/>
          <a:chOff x="0" y="0"/>
          <a:chExt cx="0" cy="0"/>
        </a:xfrm>
      </p:grpSpPr>
      <p:sp>
        <p:nvSpPr>
          <p:cNvPr id="20" name="Google Shape;20;p29"/>
          <p:cNvSpPr txBox="1">
            <a:spLocks noGrp="1"/>
          </p:cNvSpPr>
          <p:nvPr>
            <p:ph type="body" idx="1"/>
          </p:nvPr>
        </p:nvSpPr>
        <p:spPr>
          <a:xfrm>
            <a:off x="457200" y="1772816"/>
            <a:ext cx="8229600" cy="4353347"/>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21" name="Google Shape;21;p29"/>
          <p:cNvSpPr txBox="1">
            <a:spLocks noGrp="1"/>
          </p:cNvSpPr>
          <p:nvPr>
            <p:ph type="dt" idx="10"/>
          </p:nvPr>
        </p:nvSpPr>
        <p:spPr>
          <a:xfrm>
            <a:off x="5163672" y="6250164"/>
            <a:ext cx="378669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9pPr>
          </a:lstStyle>
          <a:p>
            <a:endParaRPr/>
          </a:p>
        </p:txBody>
      </p:sp>
      <p:sp>
        <p:nvSpPr>
          <p:cNvPr id="22" name="Google Shape;22;p29"/>
          <p:cNvSpPr txBox="1">
            <a:spLocks noGrp="1"/>
          </p:cNvSpPr>
          <p:nvPr>
            <p:ph type="ftr" idx="11"/>
          </p:nvPr>
        </p:nvSpPr>
        <p:spPr>
          <a:xfrm>
            <a:off x="193638" y="6250164"/>
            <a:ext cx="3786691"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9pPr>
          </a:lstStyle>
          <a:p>
            <a:endParaRPr/>
          </a:p>
        </p:txBody>
      </p:sp>
      <p:sp>
        <p:nvSpPr>
          <p:cNvPr id="23" name="Google Shape;23;p29"/>
          <p:cNvSpPr txBox="1">
            <a:spLocks noGrp="1"/>
          </p:cNvSpPr>
          <p:nvPr>
            <p:ph type="sldNum" idx="12"/>
          </p:nvPr>
        </p:nvSpPr>
        <p:spPr>
          <a:xfrm>
            <a:off x="3991088" y="6250163"/>
            <a:ext cx="1161826"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b="0" i="0" u="none" strike="noStrike" cap="none">
                <a:solidFill>
                  <a:schemeClr val="lt1"/>
                </a:solidFill>
                <a:latin typeface="Calibri"/>
                <a:ea typeface="Calibri"/>
                <a:cs typeface="Calibri"/>
                <a:sym typeface="Calibri"/>
              </a:defRPr>
            </a:lvl1pPr>
            <a:lvl2pPr marL="0" marR="0" lvl="1" indent="0" algn="l" rtl="0">
              <a:spcBef>
                <a:spcPts val="0"/>
              </a:spcBef>
              <a:buNone/>
              <a:defRPr sz="1800" b="0" i="0" u="none" strike="noStrike" cap="none">
                <a:solidFill>
                  <a:schemeClr val="lt1"/>
                </a:solidFill>
                <a:latin typeface="Calibri"/>
                <a:ea typeface="Calibri"/>
                <a:cs typeface="Calibri"/>
                <a:sym typeface="Calibri"/>
              </a:defRPr>
            </a:lvl2pPr>
            <a:lvl3pPr marL="0" marR="0" lvl="2" indent="0" algn="l" rtl="0">
              <a:spcBef>
                <a:spcPts val="0"/>
              </a:spcBef>
              <a:buNone/>
              <a:defRPr sz="1800" b="0" i="0" u="none" strike="noStrike" cap="none">
                <a:solidFill>
                  <a:schemeClr val="lt1"/>
                </a:solidFill>
                <a:latin typeface="Calibri"/>
                <a:ea typeface="Calibri"/>
                <a:cs typeface="Calibri"/>
                <a:sym typeface="Calibri"/>
              </a:defRPr>
            </a:lvl3pPr>
            <a:lvl4pPr marL="0" marR="0" lvl="3" indent="0" algn="l" rtl="0">
              <a:spcBef>
                <a:spcPts val="0"/>
              </a:spcBef>
              <a:buNone/>
              <a:defRPr sz="1800" b="0" i="0" u="none" strike="noStrike" cap="none">
                <a:solidFill>
                  <a:schemeClr val="lt1"/>
                </a:solidFill>
                <a:latin typeface="Calibri"/>
                <a:ea typeface="Calibri"/>
                <a:cs typeface="Calibri"/>
                <a:sym typeface="Calibri"/>
              </a:defRPr>
            </a:lvl4pPr>
            <a:lvl5pPr marL="0" marR="0" lvl="4" indent="0" algn="l" rtl="0">
              <a:spcBef>
                <a:spcPts val="0"/>
              </a:spcBef>
              <a:buNone/>
              <a:defRPr sz="1800" b="0" i="0" u="none" strike="noStrike" cap="none">
                <a:solidFill>
                  <a:schemeClr val="lt1"/>
                </a:solidFill>
                <a:latin typeface="Calibri"/>
                <a:ea typeface="Calibri"/>
                <a:cs typeface="Calibri"/>
                <a:sym typeface="Calibri"/>
              </a:defRPr>
            </a:lvl5pPr>
            <a:lvl6pPr marL="0" marR="0" lvl="5" indent="0" algn="l" rtl="0">
              <a:spcBef>
                <a:spcPts val="0"/>
              </a:spcBef>
              <a:buNone/>
              <a:defRPr sz="1800" b="0" i="0" u="none" strike="noStrike" cap="none">
                <a:solidFill>
                  <a:schemeClr val="lt1"/>
                </a:solidFill>
                <a:latin typeface="Calibri"/>
                <a:ea typeface="Calibri"/>
                <a:cs typeface="Calibri"/>
                <a:sym typeface="Calibri"/>
              </a:defRPr>
            </a:lvl6pPr>
            <a:lvl7pPr marL="0" marR="0" lvl="6" indent="0" algn="l" rtl="0">
              <a:spcBef>
                <a:spcPts val="0"/>
              </a:spcBef>
              <a:buNone/>
              <a:defRPr sz="1800" b="0" i="0" u="none" strike="noStrike" cap="none">
                <a:solidFill>
                  <a:schemeClr val="lt1"/>
                </a:solidFill>
                <a:latin typeface="Calibri"/>
                <a:ea typeface="Calibri"/>
                <a:cs typeface="Calibri"/>
                <a:sym typeface="Calibri"/>
              </a:defRPr>
            </a:lvl7pPr>
            <a:lvl8pPr marL="0" marR="0" lvl="7" indent="0" algn="l" rtl="0">
              <a:spcBef>
                <a:spcPts val="0"/>
              </a:spcBef>
              <a:buNone/>
              <a:defRPr sz="1800" b="0" i="0" u="none" strike="noStrike" cap="none">
                <a:solidFill>
                  <a:schemeClr val="lt1"/>
                </a:solidFill>
                <a:latin typeface="Calibri"/>
                <a:ea typeface="Calibri"/>
                <a:cs typeface="Calibri"/>
                <a:sym typeface="Calibri"/>
              </a:defRPr>
            </a:lvl8pPr>
            <a:lvl9pPr marL="0" marR="0" lvl="8" indent="0" algn="l" rtl="0">
              <a:spcBef>
                <a:spcPts val="0"/>
              </a:spcBef>
              <a:buNone/>
              <a:defRPr sz="1800" b="0" i="0" u="none" strike="noStrike" cap="none">
                <a:solidFill>
                  <a:schemeClr val="lt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
        <p:nvSpPr>
          <p:cNvPr id="24" name="Google Shape;24;p29"/>
          <p:cNvSpPr txBox="1">
            <a:spLocks noGrp="1"/>
          </p:cNvSpPr>
          <p:nvPr>
            <p:ph type="title"/>
          </p:nvPr>
        </p:nvSpPr>
        <p:spPr>
          <a:xfrm>
            <a:off x="467544" y="476672"/>
            <a:ext cx="6923112" cy="11430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Title, Text, and Content" type="txAndObj">
  <p:cSld name="TEXT_AND_OBJECT">
    <p:spTree>
      <p:nvGrpSpPr>
        <p:cNvPr id="1" name="Shape 25"/>
        <p:cNvGrpSpPr/>
        <p:nvPr/>
      </p:nvGrpSpPr>
      <p:grpSpPr>
        <a:xfrm>
          <a:off x="0" y="0"/>
          <a:ext cx="0" cy="0"/>
          <a:chOff x="0" y="0"/>
          <a:chExt cx="0" cy="0"/>
        </a:xfrm>
      </p:grpSpPr>
      <p:sp>
        <p:nvSpPr>
          <p:cNvPr id="26" name="Google Shape;26;p30"/>
          <p:cNvSpPr txBox="1">
            <a:spLocks noGrp="1"/>
          </p:cNvSpPr>
          <p:nvPr>
            <p:ph type="title"/>
          </p:nvPr>
        </p:nvSpPr>
        <p:spPr>
          <a:xfrm>
            <a:off x="1150938" y="214313"/>
            <a:ext cx="7793037" cy="1462087"/>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30"/>
          <p:cNvSpPr txBox="1">
            <a:spLocks noGrp="1"/>
          </p:cNvSpPr>
          <p:nvPr>
            <p:ph type="body" idx="1"/>
          </p:nvPr>
        </p:nvSpPr>
        <p:spPr>
          <a:xfrm>
            <a:off x="1182688" y="2017713"/>
            <a:ext cx="3810000" cy="4114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28" name="Google Shape;28;p30"/>
          <p:cNvSpPr txBox="1">
            <a:spLocks noGrp="1"/>
          </p:cNvSpPr>
          <p:nvPr>
            <p:ph type="body" idx="2"/>
          </p:nvPr>
        </p:nvSpPr>
        <p:spPr>
          <a:xfrm>
            <a:off x="5145088" y="2017713"/>
            <a:ext cx="3810000" cy="4114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29" name="Google Shape;29;p30"/>
          <p:cNvSpPr txBox="1">
            <a:spLocks noGrp="1"/>
          </p:cNvSpPr>
          <p:nvPr>
            <p:ph type="dt" idx="10"/>
          </p:nvPr>
        </p:nvSpPr>
        <p:spPr>
          <a:xfrm>
            <a:off x="5163672" y="6250164"/>
            <a:ext cx="378669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9pPr>
          </a:lstStyle>
          <a:p>
            <a:endParaRPr/>
          </a:p>
        </p:txBody>
      </p:sp>
      <p:sp>
        <p:nvSpPr>
          <p:cNvPr id="30" name="Google Shape;30;p30"/>
          <p:cNvSpPr txBox="1">
            <a:spLocks noGrp="1"/>
          </p:cNvSpPr>
          <p:nvPr>
            <p:ph type="ftr" idx="11"/>
          </p:nvPr>
        </p:nvSpPr>
        <p:spPr>
          <a:xfrm>
            <a:off x="193638" y="6250164"/>
            <a:ext cx="3786691"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9pPr>
          </a:lstStyle>
          <a:p>
            <a:endParaRPr/>
          </a:p>
        </p:txBody>
      </p:sp>
      <p:sp>
        <p:nvSpPr>
          <p:cNvPr id="31" name="Google Shape;31;p30"/>
          <p:cNvSpPr txBox="1">
            <a:spLocks noGrp="1"/>
          </p:cNvSpPr>
          <p:nvPr>
            <p:ph type="sldNum" idx="12"/>
          </p:nvPr>
        </p:nvSpPr>
        <p:spPr>
          <a:xfrm>
            <a:off x="3991088" y="6250163"/>
            <a:ext cx="1161826"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b="0" i="0" u="none" strike="noStrike" cap="none">
                <a:solidFill>
                  <a:schemeClr val="lt1"/>
                </a:solidFill>
                <a:latin typeface="Calibri"/>
                <a:ea typeface="Calibri"/>
                <a:cs typeface="Calibri"/>
                <a:sym typeface="Calibri"/>
              </a:defRPr>
            </a:lvl1pPr>
            <a:lvl2pPr marL="0" marR="0" lvl="1" indent="0" algn="l" rtl="0">
              <a:spcBef>
                <a:spcPts val="0"/>
              </a:spcBef>
              <a:buNone/>
              <a:defRPr sz="1800" b="0" i="0" u="none" strike="noStrike" cap="none">
                <a:solidFill>
                  <a:schemeClr val="lt1"/>
                </a:solidFill>
                <a:latin typeface="Calibri"/>
                <a:ea typeface="Calibri"/>
                <a:cs typeface="Calibri"/>
                <a:sym typeface="Calibri"/>
              </a:defRPr>
            </a:lvl2pPr>
            <a:lvl3pPr marL="0" marR="0" lvl="2" indent="0" algn="l" rtl="0">
              <a:spcBef>
                <a:spcPts val="0"/>
              </a:spcBef>
              <a:buNone/>
              <a:defRPr sz="1800" b="0" i="0" u="none" strike="noStrike" cap="none">
                <a:solidFill>
                  <a:schemeClr val="lt1"/>
                </a:solidFill>
                <a:latin typeface="Calibri"/>
                <a:ea typeface="Calibri"/>
                <a:cs typeface="Calibri"/>
                <a:sym typeface="Calibri"/>
              </a:defRPr>
            </a:lvl3pPr>
            <a:lvl4pPr marL="0" marR="0" lvl="3" indent="0" algn="l" rtl="0">
              <a:spcBef>
                <a:spcPts val="0"/>
              </a:spcBef>
              <a:buNone/>
              <a:defRPr sz="1800" b="0" i="0" u="none" strike="noStrike" cap="none">
                <a:solidFill>
                  <a:schemeClr val="lt1"/>
                </a:solidFill>
                <a:latin typeface="Calibri"/>
                <a:ea typeface="Calibri"/>
                <a:cs typeface="Calibri"/>
                <a:sym typeface="Calibri"/>
              </a:defRPr>
            </a:lvl4pPr>
            <a:lvl5pPr marL="0" marR="0" lvl="4" indent="0" algn="l" rtl="0">
              <a:spcBef>
                <a:spcPts val="0"/>
              </a:spcBef>
              <a:buNone/>
              <a:defRPr sz="1800" b="0" i="0" u="none" strike="noStrike" cap="none">
                <a:solidFill>
                  <a:schemeClr val="lt1"/>
                </a:solidFill>
                <a:latin typeface="Calibri"/>
                <a:ea typeface="Calibri"/>
                <a:cs typeface="Calibri"/>
                <a:sym typeface="Calibri"/>
              </a:defRPr>
            </a:lvl5pPr>
            <a:lvl6pPr marL="0" marR="0" lvl="5" indent="0" algn="l" rtl="0">
              <a:spcBef>
                <a:spcPts val="0"/>
              </a:spcBef>
              <a:buNone/>
              <a:defRPr sz="1800" b="0" i="0" u="none" strike="noStrike" cap="none">
                <a:solidFill>
                  <a:schemeClr val="lt1"/>
                </a:solidFill>
                <a:latin typeface="Calibri"/>
                <a:ea typeface="Calibri"/>
                <a:cs typeface="Calibri"/>
                <a:sym typeface="Calibri"/>
              </a:defRPr>
            </a:lvl6pPr>
            <a:lvl7pPr marL="0" marR="0" lvl="6" indent="0" algn="l" rtl="0">
              <a:spcBef>
                <a:spcPts val="0"/>
              </a:spcBef>
              <a:buNone/>
              <a:defRPr sz="1800" b="0" i="0" u="none" strike="noStrike" cap="none">
                <a:solidFill>
                  <a:schemeClr val="lt1"/>
                </a:solidFill>
                <a:latin typeface="Calibri"/>
                <a:ea typeface="Calibri"/>
                <a:cs typeface="Calibri"/>
                <a:sym typeface="Calibri"/>
              </a:defRPr>
            </a:lvl7pPr>
            <a:lvl8pPr marL="0" marR="0" lvl="7" indent="0" algn="l" rtl="0">
              <a:spcBef>
                <a:spcPts val="0"/>
              </a:spcBef>
              <a:buNone/>
              <a:defRPr sz="1800" b="0" i="0" u="none" strike="noStrike" cap="none">
                <a:solidFill>
                  <a:schemeClr val="lt1"/>
                </a:solidFill>
                <a:latin typeface="Calibri"/>
                <a:ea typeface="Calibri"/>
                <a:cs typeface="Calibri"/>
                <a:sym typeface="Calibri"/>
              </a:defRPr>
            </a:lvl8pPr>
            <a:lvl9pPr marL="0" marR="0" lvl="8" indent="0" algn="l" rtl="0">
              <a:spcBef>
                <a:spcPts val="0"/>
              </a:spcBef>
              <a:buNone/>
              <a:defRPr sz="1800" b="0" i="0" u="none" strike="noStrike" cap="none">
                <a:solidFill>
                  <a:schemeClr val="lt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Two Content" type="twoObj">
  <p:cSld name="TWO_OBJECTS">
    <p:spTree>
      <p:nvGrpSpPr>
        <p:cNvPr id="1" name="Shape 32"/>
        <p:cNvGrpSpPr/>
        <p:nvPr/>
      </p:nvGrpSpPr>
      <p:grpSpPr>
        <a:xfrm>
          <a:off x="0" y="0"/>
          <a:ext cx="0" cy="0"/>
          <a:chOff x="0" y="0"/>
          <a:chExt cx="0" cy="0"/>
        </a:xfrm>
      </p:grpSpPr>
      <p:sp>
        <p:nvSpPr>
          <p:cNvPr id="33" name="Google Shape;33;p31"/>
          <p:cNvSpPr txBox="1">
            <a:spLocks noGrp="1"/>
          </p:cNvSpPr>
          <p:nvPr>
            <p:ph type="title"/>
          </p:nvPr>
        </p:nvSpPr>
        <p:spPr>
          <a:xfrm>
            <a:off x="467544" y="476672"/>
            <a:ext cx="6923112" cy="11430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31"/>
          <p:cNvSpPr txBox="1">
            <a:spLocks noGrp="1"/>
          </p:cNvSpPr>
          <p:nvPr>
            <p:ph type="body" idx="1"/>
          </p:nvPr>
        </p:nvSpPr>
        <p:spPr>
          <a:xfrm>
            <a:off x="628650" y="1825625"/>
            <a:ext cx="3886200" cy="4351338"/>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35" name="Google Shape;35;p31"/>
          <p:cNvSpPr txBox="1">
            <a:spLocks noGrp="1"/>
          </p:cNvSpPr>
          <p:nvPr>
            <p:ph type="body" idx="2"/>
          </p:nvPr>
        </p:nvSpPr>
        <p:spPr>
          <a:xfrm>
            <a:off x="4629150" y="1825625"/>
            <a:ext cx="3886200" cy="4351338"/>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36" name="Google Shape;36;p31"/>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lt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9pPr>
          </a:lstStyle>
          <a:p>
            <a:endParaRPr/>
          </a:p>
        </p:txBody>
      </p:sp>
      <p:sp>
        <p:nvSpPr>
          <p:cNvPr id="37" name="Google Shape;37;p31"/>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lt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9pPr>
          </a:lstStyle>
          <a:p>
            <a:endParaRPr/>
          </a:p>
        </p:txBody>
      </p:sp>
      <p:sp>
        <p:nvSpPr>
          <p:cNvPr id="38" name="Google Shape;38;p31"/>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lt1"/>
                </a:solidFill>
                <a:latin typeface="Calibri"/>
                <a:ea typeface="Calibri"/>
                <a:cs typeface="Calibri"/>
                <a:sym typeface="Calibri"/>
              </a:defRPr>
            </a:lvl1pPr>
            <a:lvl2pPr marL="0" marR="0" lvl="1" indent="0" algn="l" rtl="0">
              <a:spcBef>
                <a:spcPts val="0"/>
              </a:spcBef>
              <a:buNone/>
              <a:defRPr sz="1800">
                <a:solidFill>
                  <a:schemeClr val="lt1"/>
                </a:solidFill>
                <a:latin typeface="Calibri"/>
                <a:ea typeface="Calibri"/>
                <a:cs typeface="Calibri"/>
                <a:sym typeface="Calibri"/>
              </a:defRPr>
            </a:lvl2pPr>
            <a:lvl3pPr marL="0" marR="0" lvl="2" indent="0" algn="l" rtl="0">
              <a:spcBef>
                <a:spcPts val="0"/>
              </a:spcBef>
              <a:buNone/>
              <a:defRPr sz="1800">
                <a:solidFill>
                  <a:schemeClr val="lt1"/>
                </a:solidFill>
                <a:latin typeface="Calibri"/>
                <a:ea typeface="Calibri"/>
                <a:cs typeface="Calibri"/>
                <a:sym typeface="Calibri"/>
              </a:defRPr>
            </a:lvl3pPr>
            <a:lvl4pPr marL="0" marR="0" lvl="3" indent="0" algn="l" rtl="0">
              <a:spcBef>
                <a:spcPts val="0"/>
              </a:spcBef>
              <a:buNone/>
              <a:defRPr sz="1800">
                <a:solidFill>
                  <a:schemeClr val="lt1"/>
                </a:solidFill>
                <a:latin typeface="Calibri"/>
                <a:ea typeface="Calibri"/>
                <a:cs typeface="Calibri"/>
                <a:sym typeface="Calibri"/>
              </a:defRPr>
            </a:lvl4pPr>
            <a:lvl5pPr marL="0" marR="0" lvl="4" indent="0" algn="l" rtl="0">
              <a:spcBef>
                <a:spcPts val="0"/>
              </a:spcBef>
              <a:buNone/>
              <a:defRPr sz="1800">
                <a:solidFill>
                  <a:schemeClr val="lt1"/>
                </a:solidFill>
                <a:latin typeface="Calibri"/>
                <a:ea typeface="Calibri"/>
                <a:cs typeface="Calibri"/>
                <a:sym typeface="Calibri"/>
              </a:defRPr>
            </a:lvl5pPr>
            <a:lvl6pPr marL="0" marR="0" lvl="5" indent="0" algn="l" rtl="0">
              <a:spcBef>
                <a:spcPts val="0"/>
              </a:spcBef>
              <a:buNone/>
              <a:defRPr sz="1800">
                <a:solidFill>
                  <a:schemeClr val="lt1"/>
                </a:solidFill>
                <a:latin typeface="Calibri"/>
                <a:ea typeface="Calibri"/>
                <a:cs typeface="Calibri"/>
                <a:sym typeface="Calibri"/>
              </a:defRPr>
            </a:lvl6pPr>
            <a:lvl7pPr marL="0" marR="0" lvl="6" indent="0" algn="l" rtl="0">
              <a:spcBef>
                <a:spcPts val="0"/>
              </a:spcBef>
              <a:buNone/>
              <a:defRPr sz="1800">
                <a:solidFill>
                  <a:schemeClr val="lt1"/>
                </a:solidFill>
                <a:latin typeface="Calibri"/>
                <a:ea typeface="Calibri"/>
                <a:cs typeface="Calibri"/>
                <a:sym typeface="Calibri"/>
              </a:defRPr>
            </a:lvl7pPr>
            <a:lvl8pPr marL="0" marR="0" lvl="7" indent="0" algn="l" rtl="0">
              <a:spcBef>
                <a:spcPts val="0"/>
              </a:spcBef>
              <a:buNone/>
              <a:defRPr sz="1800">
                <a:solidFill>
                  <a:schemeClr val="lt1"/>
                </a:solidFill>
                <a:latin typeface="Calibri"/>
                <a:ea typeface="Calibri"/>
                <a:cs typeface="Calibri"/>
                <a:sym typeface="Calibri"/>
              </a:defRPr>
            </a:lvl8pPr>
            <a:lvl9pPr marL="0" marR="0" lvl="8" indent="0" algn="l" rtl="0">
              <a:spcBef>
                <a:spcPts val="0"/>
              </a:spcBef>
              <a:buNone/>
              <a:defRPr sz="1800">
                <a:solidFill>
                  <a:schemeClr val="lt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Two Columns A">
  <p:cSld name="Two Columns A">
    <p:spTree>
      <p:nvGrpSpPr>
        <p:cNvPr id="1" name="Shape 39"/>
        <p:cNvGrpSpPr/>
        <p:nvPr/>
      </p:nvGrpSpPr>
      <p:grpSpPr>
        <a:xfrm>
          <a:off x="0" y="0"/>
          <a:ext cx="0" cy="0"/>
          <a:chOff x="0" y="0"/>
          <a:chExt cx="0" cy="0"/>
        </a:xfrm>
      </p:grpSpPr>
      <p:sp>
        <p:nvSpPr>
          <p:cNvPr id="40" name="Google Shape;40;p32"/>
          <p:cNvSpPr txBox="1">
            <a:spLocks noGrp="1"/>
          </p:cNvSpPr>
          <p:nvPr>
            <p:ph type="body" idx="1"/>
          </p:nvPr>
        </p:nvSpPr>
        <p:spPr>
          <a:xfrm>
            <a:off x="457200" y="1802234"/>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lt1"/>
              </a:buClr>
              <a:buSzPts val="2800"/>
              <a:buChar char="–"/>
              <a:defRPr sz="2800"/>
            </a:lvl1pPr>
            <a:lvl2pPr marL="914400" lvl="1" indent="-381000" algn="l">
              <a:spcBef>
                <a:spcPts val="480"/>
              </a:spcBef>
              <a:spcAft>
                <a:spcPts val="0"/>
              </a:spcAft>
              <a:buClr>
                <a:schemeClr val="lt1"/>
              </a:buClr>
              <a:buSzPts val="2400"/>
              <a:buChar char="–"/>
              <a:defRPr sz="2400"/>
            </a:lvl2pPr>
            <a:lvl3pPr marL="1371600" lvl="2" indent="-355600" algn="l">
              <a:spcBef>
                <a:spcPts val="400"/>
              </a:spcBef>
              <a:spcAft>
                <a:spcPts val="0"/>
              </a:spcAft>
              <a:buClr>
                <a:schemeClr val="lt1"/>
              </a:buClr>
              <a:buSzPts val="2000"/>
              <a:buChar char="–"/>
              <a:defRPr sz="2000"/>
            </a:lvl3pPr>
            <a:lvl4pPr marL="1828800" lvl="3" indent="-342900" algn="l">
              <a:spcBef>
                <a:spcPts val="360"/>
              </a:spcBef>
              <a:spcAft>
                <a:spcPts val="0"/>
              </a:spcAft>
              <a:buClr>
                <a:schemeClr val="lt1"/>
              </a:buClr>
              <a:buSzPts val="1800"/>
              <a:buChar char="–"/>
              <a:defRPr sz="1800"/>
            </a:lvl4pPr>
            <a:lvl5pPr marL="2286000" lvl="4" indent="-342900" algn="l">
              <a:spcBef>
                <a:spcPts val="360"/>
              </a:spcBef>
              <a:spcAft>
                <a:spcPts val="0"/>
              </a:spcAft>
              <a:buClr>
                <a:schemeClr val="lt1"/>
              </a:buClr>
              <a:buSzPts val="1800"/>
              <a:buChar char="–"/>
              <a:defRPr sz="1800"/>
            </a:lvl5pPr>
            <a:lvl6pPr marL="2743200" lvl="5" indent="-342900" algn="l">
              <a:spcBef>
                <a:spcPts val="360"/>
              </a:spcBef>
              <a:spcAft>
                <a:spcPts val="0"/>
              </a:spcAft>
              <a:buClr>
                <a:schemeClr val="lt1"/>
              </a:buClr>
              <a:buSzPts val="1800"/>
              <a:buChar char="•"/>
              <a:defRPr sz="1800"/>
            </a:lvl6pPr>
            <a:lvl7pPr marL="3200400" lvl="6" indent="-342900" algn="l">
              <a:spcBef>
                <a:spcPts val="360"/>
              </a:spcBef>
              <a:spcAft>
                <a:spcPts val="0"/>
              </a:spcAft>
              <a:buClr>
                <a:schemeClr val="lt1"/>
              </a:buClr>
              <a:buSzPts val="1800"/>
              <a:buChar char="•"/>
              <a:defRPr sz="1800"/>
            </a:lvl7pPr>
            <a:lvl8pPr marL="3657600" lvl="7" indent="-342900" algn="l">
              <a:spcBef>
                <a:spcPts val="360"/>
              </a:spcBef>
              <a:spcAft>
                <a:spcPts val="0"/>
              </a:spcAft>
              <a:buClr>
                <a:schemeClr val="lt1"/>
              </a:buClr>
              <a:buSzPts val="1800"/>
              <a:buChar char="•"/>
              <a:defRPr sz="1800"/>
            </a:lvl8pPr>
            <a:lvl9pPr marL="4114800" lvl="8" indent="-342900" algn="l">
              <a:spcBef>
                <a:spcPts val="360"/>
              </a:spcBef>
              <a:spcAft>
                <a:spcPts val="0"/>
              </a:spcAft>
              <a:buClr>
                <a:schemeClr val="lt1"/>
              </a:buClr>
              <a:buSzPts val="1800"/>
              <a:buChar char="•"/>
              <a:defRPr sz="1800"/>
            </a:lvl9pPr>
          </a:lstStyle>
          <a:p>
            <a:endParaRPr/>
          </a:p>
        </p:txBody>
      </p:sp>
      <p:sp>
        <p:nvSpPr>
          <p:cNvPr id="41" name="Google Shape;41;p32"/>
          <p:cNvSpPr txBox="1">
            <a:spLocks noGrp="1"/>
          </p:cNvSpPr>
          <p:nvPr>
            <p:ph type="body" idx="2"/>
          </p:nvPr>
        </p:nvSpPr>
        <p:spPr>
          <a:xfrm>
            <a:off x="4648200" y="1802234"/>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lt1"/>
              </a:buClr>
              <a:buSzPts val="2800"/>
              <a:buChar char="–"/>
              <a:defRPr sz="2800"/>
            </a:lvl1pPr>
            <a:lvl2pPr marL="914400" lvl="1" indent="-381000" algn="l">
              <a:spcBef>
                <a:spcPts val="480"/>
              </a:spcBef>
              <a:spcAft>
                <a:spcPts val="0"/>
              </a:spcAft>
              <a:buClr>
                <a:schemeClr val="lt1"/>
              </a:buClr>
              <a:buSzPts val="2400"/>
              <a:buChar char="–"/>
              <a:defRPr sz="2400"/>
            </a:lvl2pPr>
            <a:lvl3pPr marL="1371600" lvl="2" indent="-355600" algn="l">
              <a:spcBef>
                <a:spcPts val="400"/>
              </a:spcBef>
              <a:spcAft>
                <a:spcPts val="0"/>
              </a:spcAft>
              <a:buClr>
                <a:schemeClr val="lt1"/>
              </a:buClr>
              <a:buSzPts val="2000"/>
              <a:buChar char="–"/>
              <a:defRPr sz="2000"/>
            </a:lvl3pPr>
            <a:lvl4pPr marL="1828800" lvl="3" indent="-342900" algn="l">
              <a:spcBef>
                <a:spcPts val="360"/>
              </a:spcBef>
              <a:spcAft>
                <a:spcPts val="0"/>
              </a:spcAft>
              <a:buClr>
                <a:schemeClr val="lt1"/>
              </a:buClr>
              <a:buSzPts val="1800"/>
              <a:buChar char="–"/>
              <a:defRPr sz="1800"/>
            </a:lvl4pPr>
            <a:lvl5pPr marL="2286000" lvl="4" indent="-342900" algn="l">
              <a:spcBef>
                <a:spcPts val="360"/>
              </a:spcBef>
              <a:spcAft>
                <a:spcPts val="0"/>
              </a:spcAft>
              <a:buClr>
                <a:schemeClr val="lt1"/>
              </a:buClr>
              <a:buSzPts val="1800"/>
              <a:buChar char="–"/>
              <a:defRPr sz="1800"/>
            </a:lvl5pPr>
            <a:lvl6pPr marL="2743200" lvl="5" indent="-342900" algn="l">
              <a:spcBef>
                <a:spcPts val="360"/>
              </a:spcBef>
              <a:spcAft>
                <a:spcPts val="0"/>
              </a:spcAft>
              <a:buClr>
                <a:schemeClr val="lt1"/>
              </a:buClr>
              <a:buSzPts val="1800"/>
              <a:buChar char="•"/>
              <a:defRPr sz="1800"/>
            </a:lvl6pPr>
            <a:lvl7pPr marL="3200400" lvl="6" indent="-342900" algn="l">
              <a:spcBef>
                <a:spcPts val="360"/>
              </a:spcBef>
              <a:spcAft>
                <a:spcPts val="0"/>
              </a:spcAft>
              <a:buClr>
                <a:schemeClr val="lt1"/>
              </a:buClr>
              <a:buSzPts val="1800"/>
              <a:buChar char="•"/>
              <a:defRPr sz="1800"/>
            </a:lvl7pPr>
            <a:lvl8pPr marL="3657600" lvl="7" indent="-342900" algn="l">
              <a:spcBef>
                <a:spcPts val="360"/>
              </a:spcBef>
              <a:spcAft>
                <a:spcPts val="0"/>
              </a:spcAft>
              <a:buClr>
                <a:schemeClr val="lt1"/>
              </a:buClr>
              <a:buSzPts val="1800"/>
              <a:buChar char="•"/>
              <a:defRPr sz="1800"/>
            </a:lvl8pPr>
            <a:lvl9pPr marL="4114800" lvl="8" indent="-342900" algn="l">
              <a:spcBef>
                <a:spcPts val="360"/>
              </a:spcBef>
              <a:spcAft>
                <a:spcPts val="0"/>
              </a:spcAft>
              <a:buClr>
                <a:schemeClr val="lt1"/>
              </a:buClr>
              <a:buSzPts val="1800"/>
              <a:buChar char="•"/>
              <a:defRPr sz="1800"/>
            </a:lvl9pPr>
          </a:lstStyle>
          <a:p>
            <a:endParaRPr/>
          </a:p>
        </p:txBody>
      </p:sp>
      <p:sp>
        <p:nvSpPr>
          <p:cNvPr id="42" name="Google Shape;42;p32"/>
          <p:cNvSpPr txBox="1">
            <a:spLocks noGrp="1"/>
          </p:cNvSpPr>
          <p:nvPr>
            <p:ph type="title"/>
          </p:nvPr>
        </p:nvSpPr>
        <p:spPr>
          <a:xfrm>
            <a:off x="467544" y="476672"/>
            <a:ext cx="6923112" cy="11430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Two Columns B">
  <p:cSld name="Two Columns B">
    <p:spTree>
      <p:nvGrpSpPr>
        <p:cNvPr id="1" name="Shape 43"/>
        <p:cNvGrpSpPr/>
        <p:nvPr/>
      </p:nvGrpSpPr>
      <p:grpSpPr>
        <a:xfrm>
          <a:off x="0" y="0"/>
          <a:ext cx="0" cy="0"/>
          <a:chOff x="0" y="0"/>
          <a:chExt cx="0" cy="0"/>
        </a:xfrm>
      </p:grpSpPr>
      <p:sp>
        <p:nvSpPr>
          <p:cNvPr id="44" name="Google Shape;44;p33"/>
          <p:cNvSpPr txBox="1">
            <a:spLocks noGrp="1"/>
          </p:cNvSpPr>
          <p:nvPr>
            <p:ph type="body" idx="1"/>
          </p:nvPr>
        </p:nvSpPr>
        <p:spPr>
          <a:xfrm>
            <a:off x="457200" y="1790278"/>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lt1"/>
              </a:buClr>
              <a:buSzPts val="2400"/>
              <a:buNone/>
              <a:defRPr sz="2400" b="1"/>
            </a:lvl1pPr>
            <a:lvl2pPr marL="914400" lvl="1" indent="-228600" algn="l">
              <a:spcBef>
                <a:spcPts val="400"/>
              </a:spcBef>
              <a:spcAft>
                <a:spcPts val="0"/>
              </a:spcAft>
              <a:buClr>
                <a:schemeClr val="lt1"/>
              </a:buClr>
              <a:buSzPts val="2000"/>
              <a:buNone/>
              <a:defRPr sz="2000" b="1"/>
            </a:lvl2pPr>
            <a:lvl3pPr marL="1371600" lvl="2" indent="-228600" algn="l">
              <a:spcBef>
                <a:spcPts val="360"/>
              </a:spcBef>
              <a:spcAft>
                <a:spcPts val="0"/>
              </a:spcAft>
              <a:buClr>
                <a:schemeClr val="lt1"/>
              </a:buClr>
              <a:buSzPts val="1800"/>
              <a:buNone/>
              <a:defRPr sz="1800" b="1"/>
            </a:lvl3pPr>
            <a:lvl4pPr marL="1828800" lvl="3" indent="-228600" algn="l">
              <a:spcBef>
                <a:spcPts val="320"/>
              </a:spcBef>
              <a:spcAft>
                <a:spcPts val="0"/>
              </a:spcAft>
              <a:buClr>
                <a:schemeClr val="lt1"/>
              </a:buClr>
              <a:buSzPts val="1600"/>
              <a:buNone/>
              <a:defRPr sz="1600" b="1"/>
            </a:lvl4pPr>
            <a:lvl5pPr marL="2286000" lvl="4" indent="-228600" algn="l">
              <a:spcBef>
                <a:spcPts val="320"/>
              </a:spcBef>
              <a:spcAft>
                <a:spcPts val="0"/>
              </a:spcAft>
              <a:buClr>
                <a:schemeClr val="lt1"/>
              </a:buClr>
              <a:buSzPts val="1600"/>
              <a:buNone/>
              <a:defRPr sz="1600" b="1"/>
            </a:lvl5pPr>
            <a:lvl6pPr marL="2743200" lvl="5" indent="-228600" algn="l">
              <a:spcBef>
                <a:spcPts val="320"/>
              </a:spcBef>
              <a:spcAft>
                <a:spcPts val="0"/>
              </a:spcAft>
              <a:buClr>
                <a:schemeClr val="lt1"/>
              </a:buClr>
              <a:buSzPts val="1600"/>
              <a:buNone/>
              <a:defRPr sz="1600" b="1"/>
            </a:lvl6pPr>
            <a:lvl7pPr marL="3200400" lvl="6" indent="-228600" algn="l">
              <a:spcBef>
                <a:spcPts val="320"/>
              </a:spcBef>
              <a:spcAft>
                <a:spcPts val="0"/>
              </a:spcAft>
              <a:buClr>
                <a:schemeClr val="lt1"/>
              </a:buClr>
              <a:buSzPts val="1600"/>
              <a:buNone/>
              <a:defRPr sz="1600" b="1"/>
            </a:lvl7pPr>
            <a:lvl8pPr marL="3657600" lvl="7" indent="-228600" algn="l">
              <a:spcBef>
                <a:spcPts val="320"/>
              </a:spcBef>
              <a:spcAft>
                <a:spcPts val="0"/>
              </a:spcAft>
              <a:buClr>
                <a:schemeClr val="lt1"/>
              </a:buClr>
              <a:buSzPts val="1600"/>
              <a:buNone/>
              <a:defRPr sz="1600" b="1"/>
            </a:lvl8pPr>
            <a:lvl9pPr marL="4114800" lvl="8" indent="-228600" algn="l">
              <a:spcBef>
                <a:spcPts val="320"/>
              </a:spcBef>
              <a:spcAft>
                <a:spcPts val="0"/>
              </a:spcAft>
              <a:buClr>
                <a:schemeClr val="lt1"/>
              </a:buClr>
              <a:buSzPts val="1600"/>
              <a:buNone/>
              <a:defRPr sz="1600" b="1"/>
            </a:lvl9pPr>
          </a:lstStyle>
          <a:p>
            <a:endParaRPr/>
          </a:p>
        </p:txBody>
      </p:sp>
      <p:sp>
        <p:nvSpPr>
          <p:cNvPr id="45" name="Google Shape;45;p33"/>
          <p:cNvSpPr txBox="1">
            <a:spLocks noGrp="1"/>
          </p:cNvSpPr>
          <p:nvPr>
            <p:ph type="body" idx="2"/>
          </p:nvPr>
        </p:nvSpPr>
        <p:spPr>
          <a:xfrm>
            <a:off x="457200" y="2430040"/>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lt1"/>
              </a:buClr>
              <a:buSzPts val="2400"/>
              <a:buChar char="–"/>
              <a:defRPr sz="2400"/>
            </a:lvl1pPr>
            <a:lvl2pPr marL="914400" lvl="1" indent="-355600" algn="l">
              <a:spcBef>
                <a:spcPts val="400"/>
              </a:spcBef>
              <a:spcAft>
                <a:spcPts val="0"/>
              </a:spcAft>
              <a:buClr>
                <a:schemeClr val="lt1"/>
              </a:buClr>
              <a:buSzPts val="2000"/>
              <a:buChar char="–"/>
              <a:defRPr sz="2000"/>
            </a:lvl2pPr>
            <a:lvl3pPr marL="1371600" lvl="2" indent="-342900" algn="l">
              <a:spcBef>
                <a:spcPts val="360"/>
              </a:spcBef>
              <a:spcAft>
                <a:spcPts val="0"/>
              </a:spcAft>
              <a:buClr>
                <a:schemeClr val="lt1"/>
              </a:buClr>
              <a:buSzPts val="1800"/>
              <a:buChar char="–"/>
              <a:defRPr sz="1800"/>
            </a:lvl3pPr>
            <a:lvl4pPr marL="1828800" lvl="3" indent="-330200" algn="l">
              <a:spcBef>
                <a:spcPts val="320"/>
              </a:spcBef>
              <a:spcAft>
                <a:spcPts val="0"/>
              </a:spcAft>
              <a:buClr>
                <a:schemeClr val="lt1"/>
              </a:buClr>
              <a:buSzPts val="1600"/>
              <a:buChar char="–"/>
              <a:defRPr sz="1600"/>
            </a:lvl4pPr>
            <a:lvl5pPr marL="2286000" lvl="4" indent="-330200" algn="l">
              <a:spcBef>
                <a:spcPts val="320"/>
              </a:spcBef>
              <a:spcAft>
                <a:spcPts val="0"/>
              </a:spcAft>
              <a:buClr>
                <a:schemeClr val="lt1"/>
              </a:buClr>
              <a:buSzPts val="1600"/>
              <a:buChar char="–"/>
              <a:defRPr sz="1600"/>
            </a:lvl5pPr>
            <a:lvl6pPr marL="2743200" lvl="5" indent="-330200" algn="l">
              <a:spcBef>
                <a:spcPts val="320"/>
              </a:spcBef>
              <a:spcAft>
                <a:spcPts val="0"/>
              </a:spcAft>
              <a:buClr>
                <a:schemeClr val="lt1"/>
              </a:buClr>
              <a:buSzPts val="1600"/>
              <a:buChar char="•"/>
              <a:defRPr sz="1600"/>
            </a:lvl6pPr>
            <a:lvl7pPr marL="3200400" lvl="6" indent="-330200" algn="l">
              <a:spcBef>
                <a:spcPts val="320"/>
              </a:spcBef>
              <a:spcAft>
                <a:spcPts val="0"/>
              </a:spcAft>
              <a:buClr>
                <a:schemeClr val="lt1"/>
              </a:buClr>
              <a:buSzPts val="1600"/>
              <a:buChar char="•"/>
              <a:defRPr sz="1600"/>
            </a:lvl7pPr>
            <a:lvl8pPr marL="3657600" lvl="7" indent="-330200" algn="l">
              <a:spcBef>
                <a:spcPts val="320"/>
              </a:spcBef>
              <a:spcAft>
                <a:spcPts val="0"/>
              </a:spcAft>
              <a:buClr>
                <a:schemeClr val="lt1"/>
              </a:buClr>
              <a:buSzPts val="1600"/>
              <a:buChar char="•"/>
              <a:defRPr sz="1600"/>
            </a:lvl8pPr>
            <a:lvl9pPr marL="4114800" lvl="8" indent="-330200" algn="l">
              <a:spcBef>
                <a:spcPts val="320"/>
              </a:spcBef>
              <a:spcAft>
                <a:spcPts val="0"/>
              </a:spcAft>
              <a:buClr>
                <a:schemeClr val="lt1"/>
              </a:buClr>
              <a:buSzPts val="1600"/>
              <a:buChar char="•"/>
              <a:defRPr sz="1600"/>
            </a:lvl9pPr>
          </a:lstStyle>
          <a:p>
            <a:endParaRPr/>
          </a:p>
        </p:txBody>
      </p:sp>
      <p:sp>
        <p:nvSpPr>
          <p:cNvPr id="46" name="Google Shape;46;p33"/>
          <p:cNvSpPr txBox="1">
            <a:spLocks noGrp="1"/>
          </p:cNvSpPr>
          <p:nvPr>
            <p:ph type="body" idx="3"/>
          </p:nvPr>
        </p:nvSpPr>
        <p:spPr>
          <a:xfrm>
            <a:off x="4645025" y="1790278"/>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lt1"/>
              </a:buClr>
              <a:buSzPts val="2400"/>
              <a:buNone/>
              <a:defRPr sz="2400" b="1"/>
            </a:lvl1pPr>
            <a:lvl2pPr marL="914400" lvl="1" indent="-228600" algn="l">
              <a:spcBef>
                <a:spcPts val="400"/>
              </a:spcBef>
              <a:spcAft>
                <a:spcPts val="0"/>
              </a:spcAft>
              <a:buClr>
                <a:schemeClr val="lt1"/>
              </a:buClr>
              <a:buSzPts val="2000"/>
              <a:buNone/>
              <a:defRPr sz="2000" b="1"/>
            </a:lvl2pPr>
            <a:lvl3pPr marL="1371600" lvl="2" indent="-228600" algn="l">
              <a:spcBef>
                <a:spcPts val="360"/>
              </a:spcBef>
              <a:spcAft>
                <a:spcPts val="0"/>
              </a:spcAft>
              <a:buClr>
                <a:schemeClr val="lt1"/>
              </a:buClr>
              <a:buSzPts val="1800"/>
              <a:buNone/>
              <a:defRPr sz="1800" b="1"/>
            </a:lvl3pPr>
            <a:lvl4pPr marL="1828800" lvl="3" indent="-228600" algn="l">
              <a:spcBef>
                <a:spcPts val="320"/>
              </a:spcBef>
              <a:spcAft>
                <a:spcPts val="0"/>
              </a:spcAft>
              <a:buClr>
                <a:schemeClr val="lt1"/>
              </a:buClr>
              <a:buSzPts val="1600"/>
              <a:buNone/>
              <a:defRPr sz="1600" b="1"/>
            </a:lvl4pPr>
            <a:lvl5pPr marL="2286000" lvl="4" indent="-228600" algn="l">
              <a:spcBef>
                <a:spcPts val="320"/>
              </a:spcBef>
              <a:spcAft>
                <a:spcPts val="0"/>
              </a:spcAft>
              <a:buClr>
                <a:schemeClr val="lt1"/>
              </a:buClr>
              <a:buSzPts val="1600"/>
              <a:buNone/>
              <a:defRPr sz="1600" b="1"/>
            </a:lvl5pPr>
            <a:lvl6pPr marL="2743200" lvl="5" indent="-228600" algn="l">
              <a:spcBef>
                <a:spcPts val="320"/>
              </a:spcBef>
              <a:spcAft>
                <a:spcPts val="0"/>
              </a:spcAft>
              <a:buClr>
                <a:schemeClr val="lt1"/>
              </a:buClr>
              <a:buSzPts val="1600"/>
              <a:buNone/>
              <a:defRPr sz="1600" b="1"/>
            </a:lvl6pPr>
            <a:lvl7pPr marL="3200400" lvl="6" indent="-228600" algn="l">
              <a:spcBef>
                <a:spcPts val="320"/>
              </a:spcBef>
              <a:spcAft>
                <a:spcPts val="0"/>
              </a:spcAft>
              <a:buClr>
                <a:schemeClr val="lt1"/>
              </a:buClr>
              <a:buSzPts val="1600"/>
              <a:buNone/>
              <a:defRPr sz="1600" b="1"/>
            </a:lvl7pPr>
            <a:lvl8pPr marL="3657600" lvl="7" indent="-228600" algn="l">
              <a:spcBef>
                <a:spcPts val="320"/>
              </a:spcBef>
              <a:spcAft>
                <a:spcPts val="0"/>
              </a:spcAft>
              <a:buClr>
                <a:schemeClr val="lt1"/>
              </a:buClr>
              <a:buSzPts val="1600"/>
              <a:buNone/>
              <a:defRPr sz="1600" b="1"/>
            </a:lvl8pPr>
            <a:lvl9pPr marL="4114800" lvl="8" indent="-228600" algn="l">
              <a:spcBef>
                <a:spcPts val="320"/>
              </a:spcBef>
              <a:spcAft>
                <a:spcPts val="0"/>
              </a:spcAft>
              <a:buClr>
                <a:schemeClr val="lt1"/>
              </a:buClr>
              <a:buSzPts val="1600"/>
              <a:buNone/>
              <a:defRPr sz="1600" b="1"/>
            </a:lvl9pPr>
          </a:lstStyle>
          <a:p>
            <a:endParaRPr/>
          </a:p>
        </p:txBody>
      </p:sp>
      <p:sp>
        <p:nvSpPr>
          <p:cNvPr id="47" name="Google Shape;47;p33"/>
          <p:cNvSpPr txBox="1">
            <a:spLocks noGrp="1"/>
          </p:cNvSpPr>
          <p:nvPr>
            <p:ph type="body" idx="4"/>
          </p:nvPr>
        </p:nvSpPr>
        <p:spPr>
          <a:xfrm>
            <a:off x="4645025" y="2430040"/>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lt1"/>
              </a:buClr>
              <a:buSzPts val="2400"/>
              <a:buChar char="–"/>
              <a:defRPr sz="2400"/>
            </a:lvl1pPr>
            <a:lvl2pPr marL="914400" lvl="1" indent="-355600" algn="l">
              <a:spcBef>
                <a:spcPts val="400"/>
              </a:spcBef>
              <a:spcAft>
                <a:spcPts val="0"/>
              </a:spcAft>
              <a:buClr>
                <a:schemeClr val="lt1"/>
              </a:buClr>
              <a:buSzPts val="2000"/>
              <a:buChar char="–"/>
              <a:defRPr sz="2000"/>
            </a:lvl2pPr>
            <a:lvl3pPr marL="1371600" lvl="2" indent="-342900" algn="l">
              <a:spcBef>
                <a:spcPts val="360"/>
              </a:spcBef>
              <a:spcAft>
                <a:spcPts val="0"/>
              </a:spcAft>
              <a:buClr>
                <a:schemeClr val="lt1"/>
              </a:buClr>
              <a:buSzPts val="1800"/>
              <a:buChar char="–"/>
              <a:defRPr sz="1800"/>
            </a:lvl3pPr>
            <a:lvl4pPr marL="1828800" lvl="3" indent="-330200" algn="l">
              <a:spcBef>
                <a:spcPts val="320"/>
              </a:spcBef>
              <a:spcAft>
                <a:spcPts val="0"/>
              </a:spcAft>
              <a:buClr>
                <a:schemeClr val="lt1"/>
              </a:buClr>
              <a:buSzPts val="1600"/>
              <a:buChar char="–"/>
              <a:defRPr sz="1600"/>
            </a:lvl4pPr>
            <a:lvl5pPr marL="2286000" lvl="4" indent="-330200" algn="l">
              <a:spcBef>
                <a:spcPts val="320"/>
              </a:spcBef>
              <a:spcAft>
                <a:spcPts val="0"/>
              </a:spcAft>
              <a:buClr>
                <a:schemeClr val="lt1"/>
              </a:buClr>
              <a:buSzPts val="1600"/>
              <a:buChar char="–"/>
              <a:defRPr sz="1600"/>
            </a:lvl5pPr>
            <a:lvl6pPr marL="2743200" lvl="5" indent="-330200" algn="l">
              <a:spcBef>
                <a:spcPts val="320"/>
              </a:spcBef>
              <a:spcAft>
                <a:spcPts val="0"/>
              </a:spcAft>
              <a:buClr>
                <a:schemeClr val="lt1"/>
              </a:buClr>
              <a:buSzPts val="1600"/>
              <a:buChar char="•"/>
              <a:defRPr sz="1600"/>
            </a:lvl6pPr>
            <a:lvl7pPr marL="3200400" lvl="6" indent="-330200" algn="l">
              <a:spcBef>
                <a:spcPts val="320"/>
              </a:spcBef>
              <a:spcAft>
                <a:spcPts val="0"/>
              </a:spcAft>
              <a:buClr>
                <a:schemeClr val="lt1"/>
              </a:buClr>
              <a:buSzPts val="1600"/>
              <a:buChar char="•"/>
              <a:defRPr sz="1600"/>
            </a:lvl7pPr>
            <a:lvl8pPr marL="3657600" lvl="7" indent="-330200" algn="l">
              <a:spcBef>
                <a:spcPts val="320"/>
              </a:spcBef>
              <a:spcAft>
                <a:spcPts val="0"/>
              </a:spcAft>
              <a:buClr>
                <a:schemeClr val="lt1"/>
              </a:buClr>
              <a:buSzPts val="1600"/>
              <a:buChar char="•"/>
              <a:defRPr sz="1600"/>
            </a:lvl8pPr>
            <a:lvl9pPr marL="4114800" lvl="8" indent="-330200" algn="l">
              <a:spcBef>
                <a:spcPts val="320"/>
              </a:spcBef>
              <a:spcAft>
                <a:spcPts val="0"/>
              </a:spcAft>
              <a:buClr>
                <a:schemeClr val="lt1"/>
              </a:buClr>
              <a:buSzPts val="1600"/>
              <a:buChar char="•"/>
              <a:defRPr sz="1600"/>
            </a:lvl9pPr>
          </a:lstStyle>
          <a:p>
            <a:endParaRPr/>
          </a:p>
        </p:txBody>
      </p:sp>
      <p:sp>
        <p:nvSpPr>
          <p:cNvPr id="48" name="Google Shape;48;p33"/>
          <p:cNvSpPr txBox="1">
            <a:spLocks noGrp="1"/>
          </p:cNvSpPr>
          <p:nvPr>
            <p:ph type="title"/>
          </p:nvPr>
        </p:nvSpPr>
        <p:spPr>
          <a:xfrm>
            <a:off x="467544" y="476672"/>
            <a:ext cx="6923112" cy="11430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Title Only">
  <p:cSld name="Title Only">
    <p:spTree>
      <p:nvGrpSpPr>
        <p:cNvPr id="1" name="Shape 49"/>
        <p:cNvGrpSpPr/>
        <p:nvPr/>
      </p:nvGrpSpPr>
      <p:grpSpPr>
        <a:xfrm>
          <a:off x="0" y="0"/>
          <a:ext cx="0" cy="0"/>
          <a:chOff x="0" y="0"/>
          <a:chExt cx="0" cy="0"/>
        </a:xfrm>
      </p:grpSpPr>
      <p:sp>
        <p:nvSpPr>
          <p:cNvPr id="50" name="Google Shape;50;p34"/>
          <p:cNvSpPr txBox="1">
            <a:spLocks noGrp="1"/>
          </p:cNvSpPr>
          <p:nvPr>
            <p:ph type="title"/>
          </p:nvPr>
        </p:nvSpPr>
        <p:spPr>
          <a:xfrm>
            <a:off x="467544" y="476672"/>
            <a:ext cx="6923112" cy="11430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Blank">
  <p:cSld name="Blank">
    <p:spTree>
      <p:nvGrpSpPr>
        <p:cNvPr id="1" name="Shape 51"/>
        <p:cNvGrpSpPr/>
        <p:nvPr/>
      </p:nvGrpSpPr>
      <p:grpSpPr>
        <a:xfrm>
          <a:off x="0" y="0"/>
          <a:ext cx="0" cy="0"/>
          <a:chOff x="0" y="0"/>
          <a:chExt cx="0" cy="0"/>
        </a:xfrm>
      </p:grpSpPr>
    </p:spTree>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pic>
        <p:nvPicPr>
          <p:cNvPr id="10" name="Google Shape;10;p26" descr="stagorange.png"/>
          <p:cNvPicPr preferRelativeResize="0"/>
          <p:nvPr/>
        </p:nvPicPr>
        <p:blipFill rotWithShape="1">
          <a:blip r:embed="rId11">
            <a:alphaModFix/>
          </a:blip>
          <a:srcRect/>
          <a:stretch/>
        </p:blipFill>
        <p:spPr>
          <a:xfrm>
            <a:off x="7307293" y="116632"/>
            <a:ext cx="1873219" cy="1575883"/>
          </a:xfrm>
          <a:prstGeom prst="rect">
            <a:avLst/>
          </a:prstGeom>
          <a:noFill/>
          <a:ln>
            <a:noFill/>
          </a:ln>
        </p:spPr>
      </p:pic>
      <p:sp>
        <p:nvSpPr>
          <p:cNvPr id="11" name="Google Shape;11;p26"/>
          <p:cNvSpPr txBox="1">
            <a:spLocks noGrp="1"/>
          </p:cNvSpPr>
          <p:nvPr>
            <p:ph type="title"/>
          </p:nvPr>
        </p:nvSpPr>
        <p:spPr>
          <a:xfrm>
            <a:off x="467544" y="476672"/>
            <a:ext cx="6923112" cy="11430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Clr>
                <a:schemeClr val="lt1"/>
              </a:buClr>
              <a:buSzPts val="4400"/>
              <a:buFont typeface="Twentieth Century"/>
              <a:buNone/>
              <a:defRPr sz="4400" b="0" i="0" u="none" strike="noStrike" cap="none">
                <a:solidFill>
                  <a:schemeClr val="lt1"/>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26"/>
          <p:cNvSpPr txBox="1">
            <a:spLocks noGrp="1"/>
          </p:cNvSpPr>
          <p:nvPr>
            <p:ph type="body" idx="1"/>
          </p:nvPr>
        </p:nvSpPr>
        <p:spPr>
          <a:xfrm>
            <a:off x="457200" y="1772816"/>
            <a:ext cx="8229600" cy="4353347"/>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lt1"/>
              </a:buClr>
              <a:buSzPts val="3200"/>
              <a:buFont typeface="Twentieth Century"/>
              <a:buChar char="–"/>
              <a:defRPr sz="3200" b="0" i="0" u="none" strike="noStrike" cap="none">
                <a:solidFill>
                  <a:schemeClr val="lt1"/>
                </a:solidFill>
                <a:latin typeface="Twentieth Century"/>
                <a:ea typeface="Twentieth Century"/>
                <a:cs typeface="Twentieth Century"/>
                <a:sym typeface="Twentieth Century"/>
              </a:defRPr>
            </a:lvl1pPr>
            <a:lvl2pPr marL="914400" marR="0" lvl="1" indent="-406400" algn="l" rtl="0">
              <a:spcBef>
                <a:spcPts val="560"/>
              </a:spcBef>
              <a:spcAft>
                <a:spcPts val="0"/>
              </a:spcAft>
              <a:buClr>
                <a:schemeClr val="lt1"/>
              </a:buClr>
              <a:buSzPts val="2800"/>
              <a:buFont typeface="Twentieth Century"/>
              <a:buChar char="–"/>
              <a:defRPr sz="2800" b="0" i="0" u="none" strike="noStrike" cap="none">
                <a:solidFill>
                  <a:schemeClr val="lt1"/>
                </a:solidFill>
                <a:latin typeface="Twentieth Century"/>
                <a:ea typeface="Twentieth Century"/>
                <a:cs typeface="Twentieth Century"/>
                <a:sym typeface="Twentieth Century"/>
              </a:defRPr>
            </a:lvl2pPr>
            <a:lvl3pPr marL="1371600" marR="0" lvl="2" indent="-381000" algn="l" rtl="0">
              <a:spcBef>
                <a:spcPts val="480"/>
              </a:spcBef>
              <a:spcAft>
                <a:spcPts val="0"/>
              </a:spcAft>
              <a:buClr>
                <a:schemeClr val="lt1"/>
              </a:buClr>
              <a:buSzPts val="2400"/>
              <a:buFont typeface="Twentieth Century"/>
              <a:buChar char="–"/>
              <a:defRPr sz="2400" b="0" i="0" u="none" strike="noStrike" cap="none">
                <a:solidFill>
                  <a:schemeClr val="lt1"/>
                </a:solidFill>
                <a:latin typeface="Twentieth Century"/>
                <a:ea typeface="Twentieth Century"/>
                <a:cs typeface="Twentieth Century"/>
                <a:sym typeface="Twentieth Century"/>
              </a:defRPr>
            </a:lvl3pPr>
            <a:lvl4pPr marL="1828800" marR="0" lvl="3" indent="-355600" algn="l" rtl="0">
              <a:spcBef>
                <a:spcPts val="400"/>
              </a:spcBef>
              <a:spcAft>
                <a:spcPts val="0"/>
              </a:spcAft>
              <a:buClr>
                <a:schemeClr val="lt1"/>
              </a:buClr>
              <a:buSzPts val="2000"/>
              <a:buFont typeface="Twentieth Century"/>
              <a:buChar char="–"/>
              <a:defRPr sz="2000" b="0" i="0" u="none" strike="noStrike" cap="none">
                <a:solidFill>
                  <a:schemeClr val="lt1"/>
                </a:solidFill>
                <a:latin typeface="Twentieth Century"/>
                <a:ea typeface="Twentieth Century"/>
                <a:cs typeface="Twentieth Century"/>
                <a:sym typeface="Twentieth Century"/>
              </a:defRPr>
            </a:lvl4pPr>
            <a:lvl5pPr marL="2286000" marR="0" lvl="4" indent="-355600" algn="l" rtl="0">
              <a:spcBef>
                <a:spcPts val="400"/>
              </a:spcBef>
              <a:spcAft>
                <a:spcPts val="0"/>
              </a:spcAft>
              <a:buClr>
                <a:schemeClr val="lt1"/>
              </a:buClr>
              <a:buSzPts val="2000"/>
              <a:buFont typeface="Twentieth Century"/>
              <a:buChar char="–"/>
              <a:defRPr sz="2000" b="0" i="0" u="none" strike="noStrike" cap="none">
                <a:solidFill>
                  <a:schemeClr val="lt1"/>
                </a:solidFill>
                <a:latin typeface="Twentieth Century"/>
                <a:ea typeface="Twentieth Century"/>
                <a:cs typeface="Twentieth Century"/>
                <a:sym typeface="Twentieth Century"/>
              </a:defRPr>
            </a:lvl5pPr>
            <a:lvl6pPr marL="2743200" marR="0" lvl="5"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6pPr>
            <a:lvl7pPr marL="3200400" marR="0" lvl="6"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7pPr>
            <a:lvl8pPr marL="3657600" marR="0" lvl="7"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8pPr>
            <a:lvl9pPr marL="4114800" marR="0" lvl="8"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p:fade thruBlk="1"/>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hyperlink" Target="http://www.unistats.com/" TargetMode="Externa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7.jp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1.jp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2.jp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jp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png"/><Relationship Id="rId4" Type="http://schemas.openxmlformats.org/officeDocument/2006/relationships/image" Target="../media/image17.png"/><Relationship Id="rId9"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8" Type="http://schemas.openxmlformats.org/officeDocument/2006/relationships/image" Target="../media/image28.jp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26.png"/><Relationship Id="rId11" Type="http://schemas.openxmlformats.org/officeDocument/2006/relationships/image" Target="../media/image31.gif"/><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24.jpg"/><Relationship Id="rId9" Type="http://schemas.openxmlformats.org/officeDocument/2006/relationships/image" Target="../media/image29.jp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Shape 56"/>
        <p:cNvGrpSpPr/>
        <p:nvPr/>
      </p:nvGrpSpPr>
      <p:grpSpPr>
        <a:xfrm>
          <a:off x="0" y="0"/>
          <a:ext cx="0" cy="0"/>
          <a:chOff x="0" y="0"/>
          <a:chExt cx="0" cy="0"/>
        </a:xfrm>
      </p:grpSpPr>
      <p:sp>
        <p:nvSpPr>
          <p:cNvPr id="57" name="Google Shape;57;p1"/>
          <p:cNvSpPr txBox="1">
            <a:spLocks noGrp="1"/>
          </p:cNvSpPr>
          <p:nvPr>
            <p:ph type="ctrTitle"/>
          </p:nvPr>
        </p:nvSpPr>
        <p:spPr>
          <a:xfrm>
            <a:off x="755576" y="1988840"/>
            <a:ext cx="7772400" cy="14700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0070C0"/>
              </a:buClr>
              <a:buSzPts val="6600"/>
              <a:buFont typeface="Twentieth Century"/>
              <a:buNone/>
            </a:pPr>
            <a:r>
              <a:rPr lang="en-GB">
                <a:solidFill>
                  <a:srgbClr val="0070C0"/>
                </a:solidFill>
              </a:rPr>
              <a:t>Post-Sixth Form Information Evening</a:t>
            </a:r>
            <a:endParaRPr>
              <a:solidFill>
                <a:srgbClr val="0070C0"/>
              </a:solidFill>
            </a:endParaRPr>
          </a:p>
        </p:txBody>
      </p:sp>
      <p:pic>
        <p:nvPicPr>
          <p:cNvPr id="58" name="Google Shape;58;p1"/>
          <p:cNvPicPr preferRelativeResize="0"/>
          <p:nvPr/>
        </p:nvPicPr>
        <p:blipFill rotWithShape="1">
          <a:blip r:embed="rId3">
            <a:alphaModFix/>
          </a:blip>
          <a:srcRect/>
          <a:stretch/>
        </p:blipFill>
        <p:spPr>
          <a:xfrm>
            <a:off x="6120077" y="188640"/>
            <a:ext cx="2566723" cy="1124744"/>
          </a:xfrm>
          <a:prstGeom prst="rect">
            <a:avLst/>
          </a:prstGeom>
          <a:noFill/>
          <a:ln>
            <a:noFill/>
          </a:ln>
        </p:spPr>
      </p:pic>
      <p:pic>
        <p:nvPicPr>
          <p:cNvPr id="59" name="Google Shape;59;p1" descr="Related image"/>
          <p:cNvPicPr preferRelativeResize="0"/>
          <p:nvPr/>
        </p:nvPicPr>
        <p:blipFill rotWithShape="1">
          <a:blip r:embed="rId4">
            <a:alphaModFix/>
          </a:blip>
          <a:srcRect/>
          <a:stretch/>
        </p:blipFill>
        <p:spPr>
          <a:xfrm>
            <a:off x="2699792" y="4572851"/>
            <a:ext cx="4067022" cy="2285149"/>
          </a:xfrm>
          <a:prstGeom prst="rect">
            <a:avLst/>
          </a:prstGeom>
          <a:noFill/>
          <a:ln>
            <a:noFill/>
          </a:ln>
        </p:spPr>
      </p:pic>
      <p:pic>
        <p:nvPicPr>
          <p:cNvPr id="60" name="Google Shape;60;p1"/>
          <p:cNvPicPr preferRelativeResize="0"/>
          <p:nvPr/>
        </p:nvPicPr>
        <p:blipFill rotWithShape="1">
          <a:blip r:embed="rId5">
            <a:alphaModFix/>
          </a:blip>
          <a:srcRect/>
          <a:stretch/>
        </p:blipFill>
        <p:spPr>
          <a:xfrm>
            <a:off x="0" y="5301208"/>
            <a:ext cx="1975885" cy="1713527"/>
          </a:xfrm>
          <a:prstGeom prst="rect">
            <a:avLst/>
          </a:prstGeom>
          <a:noFill/>
          <a:ln>
            <a:noFill/>
          </a:ln>
        </p:spPr>
      </p:pic>
    </p:spTree>
  </p:cSld>
  <p:clrMapOvr>
    <a:masterClrMapping/>
  </p:clrMapOvr>
  <p:transition>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65"/>
        <p:cNvGrpSpPr/>
        <p:nvPr/>
      </p:nvGrpSpPr>
      <p:grpSpPr>
        <a:xfrm>
          <a:off x="0" y="0"/>
          <a:ext cx="0" cy="0"/>
          <a:chOff x="0" y="0"/>
          <a:chExt cx="0" cy="0"/>
        </a:xfrm>
      </p:grpSpPr>
      <p:sp>
        <p:nvSpPr>
          <p:cNvPr id="66" name="Google Shape;66;p2"/>
          <p:cNvSpPr txBox="1">
            <a:spLocks noGrp="1"/>
          </p:cNvSpPr>
          <p:nvPr>
            <p:ph type="body" idx="1"/>
          </p:nvPr>
        </p:nvSpPr>
        <p:spPr>
          <a:xfrm>
            <a:off x="179512" y="2132856"/>
            <a:ext cx="8229600" cy="4525963"/>
          </a:xfrm>
          <a:prstGeom prst="rect">
            <a:avLst/>
          </a:prstGeom>
          <a:noFill/>
          <a:ln>
            <a:noFill/>
          </a:ln>
        </p:spPr>
        <p:txBody>
          <a:bodyPr spcFirstLastPara="1" wrap="square" lIns="91425" tIns="45700" rIns="91425" bIns="45700" anchor="t" anchorCtr="0">
            <a:normAutofit/>
          </a:bodyPr>
          <a:lstStyle/>
          <a:p>
            <a:pPr marL="914400" lvl="1" indent="-457200" algn="l" rtl="0">
              <a:lnSpc>
                <a:spcPct val="90000"/>
              </a:lnSpc>
              <a:spcBef>
                <a:spcPts val="0"/>
              </a:spcBef>
              <a:spcAft>
                <a:spcPts val="0"/>
              </a:spcAft>
              <a:buClr>
                <a:schemeClr val="dk1"/>
              </a:buClr>
              <a:buSzPts val="2800"/>
              <a:buFont typeface="Arial"/>
              <a:buChar char="•"/>
            </a:pPr>
            <a:r>
              <a:rPr lang="en-GB">
                <a:solidFill>
                  <a:schemeClr val="dk1"/>
                </a:solidFill>
              </a:rPr>
              <a:t>Why go on to higher education?</a:t>
            </a:r>
            <a:endParaRPr/>
          </a:p>
          <a:p>
            <a:pPr marL="914400" lvl="1" indent="-457200" algn="l" rtl="0">
              <a:lnSpc>
                <a:spcPct val="90000"/>
              </a:lnSpc>
              <a:spcBef>
                <a:spcPts val="560"/>
              </a:spcBef>
              <a:spcAft>
                <a:spcPts val="0"/>
              </a:spcAft>
              <a:buClr>
                <a:schemeClr val="dk1"/>
              </a:buClr>
              <a:buSzPts val="2800"/>
              <a:buFont typeface="Arial"/>
              <a:buChar char="•"/>
            </a:pPr>
            <a:r>
              <a:rPr lang="en-GB">
                <a:solidFill>
                  <a:schemeClr val="dk1"/>
                </a:solidFill>
              </a:rPr>
              <a:t>What subject to study?</a:t>
            </a:r>
            <a:endParaRPr/>
          </a:p>
          <a:p>
            <a:pPr marL="914400" lvl="1" indent="-457200" algn="l" rtl="0">
              <a:lnSpc>
                <a:spcPct val="90000"/>
              </a:lnSpc>
              <a:spcBef>
                <a:spcPts val="560"/>
              </a:spcBef>
              <a:spcAft>
                <a:spcPts val="0"/>
              </a:spcAft>
              <a:buClr>
                <a:schemeClr val="dk1"/>
              </a:buClr>
              <a:buSzPts val="2800"/>
              <a:buFont typeface="Arial"/>
              <a:buChar char="•"/>
            </a:pPr>
            <a:r>
              <a:rPr lang="en-GB">
                <a:solidFill>
                  <a:schemeClr val="dk1"/>
                </a:solidFill>
              </a:rPr>
              <a:t>Selecting a university?</a:t>
            </a:r>
            <a:endParaRPr/>
          </a:p>
          <a:p>
            <a:pPr marL="914400" lvl="1" indent="-457200" algn="l" rtl="0">
              <a:lnSpc>
                <a:spcPct val="90000"/>
              </a:lnSpc>
              <a:spcBef>
                <a:spcPts val="560"/>
              </a:spcBef>
              <a:spcAft>
                <a:spcPts val="0"/>
              </a:spcAft>
              <a:buClr>
                <a:schemeClr val="dk1"/>
              </a:buClr>
              <a:buSzPts val="2800"/>
              <a:buFont typeface="Arial"/>
              <a:buChar char="•"/>
            </a:pPr>
            <a:r>
              <a:rPr lang="en-GB">
                <a:solidFill>
                  <a:schemeClr val="dk1"/>
                </a:solidFill>
              </a:rPr>
              <a:t>What is UCAS?</a:t>
            </a:r>
            <a:endParaRPr/>
          </a:p>
          <a:p>
            <a:pPr marL="914400" lvl="1" indent="-457200" algn="l" rtl="0">
              <a:lnSpc>
                <a:spcPct val="90000"/>
              </a:lnSpc>
              <a:spcBef>
                <a:spcPts val="560"/>
              </a:spcBef>
              <a:spcAft>
                <a:spcPts val="0"/>
              </a:spcAft>
              <a:buClr>
                <a:schemeClr val="dk1"/>
              </a:buClr>
              <a:buSzPts val="2800"/>
              <a:buFont typeface="Arial"/>
              <a:buChar char="•"/>
            </a:pPr>
            <a:r>
              <a:rPr lang="en-GB">
                <a:solidFill>
                  <a:schemeClr val="dk1"/>
                </a:solidFill>
              </a:rPr>
              <a:t>How much will it cost?</a:t>
            </a:r>
            <a:endParaRPr/>
          </a:p>
          <a:p>
            <a:pPr marL="914400" lvl="1" indent="-457200" algn="l" rtl="0">
              <a:lnSpc>
                <a:spcPct val="90000"/>
              </a:lnSpc>
              <a:spcBef>
                <a:spcPts val="560"/>
              </a:spcBef>
              <a:spcAft>
                <a:spcPts val="0"/>
              </a:spcAft>
              <a:buClr>
                <a:schemeClr val="dk1"/>
              </a:buClr>
              <a:buSzPts val="2800"/>
              <a:buFont typeface="Arial"/>
              <a:buChar char="•"/>
            </a:pPr>
            <a:r>
              <a:rPr lang="en-GB">
                <a:solidFill>
                  <a:schemeClr val="dk1"/>
                </a:solidFill>
              </a:rPr>
              <a:t>Why choose an apprenticeship</a:t>
            </a:r>
            <a:endParaRPr/>
          </a:p>
          <a:p>
            <a:pPr marL="914400" lvl="1" indent="-457200" algn="l" rtl="0">
              <a:lnSpc>
                <a:spcPct val="90000"/>
              </a:lnSpc>
              <a:spcBef>
                <a:spcPts val="560"/>
              </a:spcBef>
              <a:spcAft>
                <a:spcPts val="0"/>
              </a:spcAft>
              <a:buClr>
                <a:schemeClr val="dk1"/>
              </a:buClr>
              <a:buSzPts val="2800"/>
              <a:buFont typeface="Arial"/>
              <a:buChar char="•"/>
            </a:pPr>
            <a:r>
              <a:rPr lang="en-GB">
                <a:solidFill>
                  <a:schemeClr val="dk1"/>
                </a:solidFill>
              </a:rPr>
              <a:t>Types of apprenticeship</a:t>
            </a:r>
            <a:endParaRPr/>
          </a:p>
          <a:p>
            <a:pPr marL="914400" lvl="1" indent="-457200" algn="l" rtl="0">
              <a:lnSpc>
                <a:spcPct val="90000"/>
              </a:lnSpc>
              <a:spcBef>
                <a:spcPts val="560"/>
              </a:spcBef>
              <a:spcAft>
                <a:spcPts val="0"/>
              </a:spcAft>
              <a:buClr>
                <a:schemeClr val="dk1"/>
              </a:buClr>
              <a:buSzPts val="2800"/>
              <a:buFont typeface="Arial"/>
              <a:buChar char="•"/>
            </a:pPr>
            <a:r>
              <a:rPr lang="en-GB">
                <a:solidFill>
                  <a:schemeClr val="dk1"/>
                </a:solidFill>
              </a:rPr>
              <a:t>Finding and applying to apprenticeships</a:t>
            </a:r>
            <a:endParaRPr/>
          </a:p>
          <a:p>
            <a:pPr marL="914400" lvl="1" indent="-457200" algn="l" rtl="0">
              <a:lnSpc>
                <a:spcPct val="90000"/>
              </a:lnSpc>
              <a:spcBef>
                <a:spcPts val="560"/>
              </a:spcBef>
              <a:spcAft>
                <a:spcPts val="0"/>
              </a:spcAft>
              <a:buClr>
                <a:schemeClr val="dk1"/>
              </a:buClr>
              <a:buSzPts val="2800"/>
              <a:buFont typeface="Arial"/>
              <a:buChar char="•"/>
            </a:pPr>
            <a:r>
              <a:rPr lang="en-GB">
                <a:solidFill>
                  <a:schemeClr val="dk1"/>
                </a:solidFill>
              </a:rPr>
              <a:t>Work experience</a:t>
            </a:r>
            <a:endParaRPr/>
          </a:p>
          <a:p>
            <a:pPr marL="342900" lvl="0" indent="-139700" algn="l" rtl="0">
              <a:lnSpc>
                <a:spcPct val="90000"/>
              </a:lnSpc>
              <a:spcBef>
                <a:spcPts val="640"/>
              </a:spcBef>
              <a:spcAft>
                <a:spcPts val="0"/>
              </a:spcAft>
              <a:buClr>
                <a:schemeClr val="lt1"/>
              </a:buClr>
              <a:buSzPts val="3200"/>
              <a:buNone/>
            </a:pPr>
            <a:endParaRPr>
              <a:solidFill>
                <a:schemeClr val="dk1"/>
              </a:solidFill>
            </a:endParaRPr>
          </a:p>
        </p:txBody>
      </p:sp>
      <p:sp>
        <p:nvSpPr>
          <p:cNvPr id="67" name="Google Shape;67;p2"/>
          <p:cNvSpPr txBox="1">
            <a:spLocks noGrp="1"/>
          </p:cNvSpPr>
          <p:nvPr>
            <p:ph type="title"/>
          </p:nvPr>
        </p:nvSpPr>
        <p:spPr>
          <a:xfrm>
            <a:off x="611560" y="476672"/>
            <a:ext cx="4670176"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accent1"/>
              </a:buClr>
              <a:buSzPts val="3959"/>
              <a:buFont typeface="Twentieth Century"/>
              <a:buNone/>
            </a:pPr>
            <a:r>
              <a:rPr lang="en-GB" sz="3959" b="1">
                <a:solidFill>
                  <a:schemeClr val="accent1"/>
                </a:solidFill>
              </a:rPr>
              <a:t>Post-Sixth Form Information Evening</a:t>
            </a:r>
            <a:endParaRPr sz="3959" b="1">
              <a:solidFill>
                <a:schemeClr val="accent1"/>
              </a:solidFill>
            </a:endParaRPr>
          </a:p>
        </p:txBody>
      </p:sp>
      <p:pic>
        <p:nvPicPr>
          <p:cNvPr id="68" name="Google Shape;68;p2"/>
          <p:cNvPicPr preferRelativeResize="0"/>
          <p:nvPr/>
        </p:nvPicPr>
        <p:blipFill rotWithShape="1">
          <a:blip r:embed="rId3">
            <a:alphaModFix/>
          </a:blip>
          <a:srcRect/>
          <a:stretch/>
        </p:blipFill>
        <p:spPr>
          <a:xfrm>
            <a:off x="6120077" y="188640"/>
            <a:ext cx="2566723" cy="1124744"/>
          </a:xfrm>
          <a:prstGeom prst="rect">
            <a:avLst/>
          </a:prstGeom>
          <a:noFill/>
          <a:ln>
            <a:noFill/>
          </a:ln>
        </p:spPr>
      </p:pic>
    </p:spTree>
  </p:cSld>
  <p:clrMapOvr>
    <a:masterClrMapping/>
  </p:clrMapOvr>
  <p:transition>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Shape 73"/>
        <p:cNvGrpSpPr/>
        <p:nvPr/>
      </p:nvGrpSpPr>
      <p:grpSpPr>
        <a:xfrm>
          <a:off x="0" y="0"/>
          <a:ext cx="0" cy="0"/>
          <a:chOff x="0" y="0"/>
          <a:chExt cx="0" cy="0"/>
        </a:xfrm>
      </p:grpSpPr>
      <p:sp>
        <p:nvSpPr>
          <p:cNvPr id="74" name="Google Shape;74;p3"/>
          <p:cNvSpPr txBox="1">
            <a:spLocks noGrp="1"/>
          </p:cNvSpPr>
          <p:nvPr>
            <p:ph type="body" idx="1"/>
          </p:nvPr>
        </p:nvSpPr>
        <p:spPr>
          <a:xfrm>
            <a:off x="434492" y="1481296"/>
            <a:ext cx="8229600" cy="4353347"/>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lt1"/>
              </a:buClr>
              <a:buSzPts val="2800"/>
              <a:buNone/>
            </a:pPr>
            <a:endParaRPr sz="2800">
              <a:solidFill>
                <a:schemeClr val="dk1"/>
              </a:solidFill>
            </a:endParaRPr>
          </a:p>
          <a:p>
            <a:pPr marL="342900" lvl="0" indent="-342900" algn="l" rtl="0">
              <a:spcBef>
                <a:spcPts val="560"/>
              </a:spcBef>
              <a:spcAft>
                <a:spcPts val="0"/>
              </a:spcAft>
              <a:buClr>
                <a:srgbClr val="000000"/>
              </a:buClr>
              <a:buSzPts val="2800"/>
              <a:buFont typeface="Arial"/>
              <a:buChar char="•"/>
            </a:pPr>
            <a:r>
              <a:rPr lang="en-GB" sz="2800">
                <a:solidFill>
                  <a:srgbClr val="000000"/>
                </a:solidFill>
              </a:rPr>
              <a:t>Increase your knowledge  </a:t>
            </a:r>
            <a:endParaRPr/>
          </a:p>
          <a:p>
            <a:pPr marL="342900" lvl="0" indent="-342900" algn="l" rtl="0">
              <a:spcBef>
                <a:spcPts val="560"/>
              </a:spcBef>
              <a:spcAft>
                <a:spcPts val="0"/>
              </a:spcAft>
              <a:buClr>
                <a:srgbClr val="000000"/>
              </a:buClr>
              <a:buSzPts val="2800"/>
              <a:buFont typeface="Arial"/>
              <a:buChar char="•"/>
            </a:pPr>
            <a:r>
              <a:rPr lang="en-GB" sz="2800">
                <a:solidFill>
                  <a:srgbClr val="000000"/>
                </a:solidFill>
              </a:rPr>
              <a:t>Get your first true taste of independence and freedom</a:t>
            </a:r>
            <a:endParaRPr/>
          </a:p>
          <a:p>
            <a:pPr marL="342900" lvl="0" indent="-342900" algn="l" rtl="0">
              <a:spcBef>
                <a:spcPts val="560"/>
              </a:spcBef>
              <a:spcAft>
                <a:spcPts val="0"/>
              </a:spcAft>
              <a:buClr>
                <a:srgbClr val="000000"/>
              </a:buClr>
              <a:buSzPts val="2800"/>
              <a:buFont typeface="Arial"/>
              <a:buChar char="•"/>
            </a:pPr>
            <a:r>
              <a:rPr lang="en-GB" sz="2800">
                <a:solidFill>
                  <a:srgbClr val="000000"/>
                </a:solidFill>
              </a:rPr>
              <a:t>Gain a qualification that’s internationally recognised </a:t>
            </a:r>
            <a:endParaRPr/>
          </a:p>
          <a:p>
            <a:pPr marL="342900" lvl="0" indent="-342900" algn="l" rtl="0">
              <a:spcBef>
                <a:spcPts val="560"/>
              </a:spcBef>
              <a:spcAft>
                <a:spcPts val="0"/>
              </a:spcAft>
              <a:buClr>
                <a:srgbClr val="000000"/>
              </a:buClr>
              <a:buSzPts val="2800"/>
              <a:buFont typeface="Arial"/>
              <a:buChar char="•"/>
            </a:pPr>
            <a:r>
              <a:rPr lang="en-GB" sz="2800">
                <a:solidFill>
                  <a:srgbClr val="000000"/>
                </a:solidFill>
              </a:rPr>
              <a:t>Develop the essential skills you’ll need in your career and working life </a:t>
            </a:r>
            <a:endParaRPr/>
          </a:p>
          <a:p>
            <a:pPr marL="342900" lvl="0" indent="-342900" algn="l" rtl="0">
              <a:spcBef>
                <a:spcPts val="560"/>
              </a:spcBef>
              <a:spcAft>
                <a:spcPts val="0"/>
              </a:spcAft>
              <a:buClr>
                <a:srgbClr val="000000"/>
              </a:buClr>
              <a:buSzPts val="2800"/>
              <a:buFont typeface="Arial"/>
              <a:buChar char="•"/>
            </a:pPr>
            <a:r>
              <a:rPr lang="en-GB" sz="2800">
                <a:solidFill>
                  <a:srgbClr val="000000"/>
                </a:solidFill>
              </a:rPr>
              <a:t>Increase your earning potential </a:t>
            </a:r>
            <a:endParaRPr/>
          </a:p>
          <a:p>
            <a:pPr marL="342900" lvl="0" indent="-342900" algn="l" rtl="0">
              <a:spcBef>
                <a:spcPts val="560"/>
              </a:spcBef>
              <a:spcAft>
                <a:spcPts val="0"/>
              </a:spcAft>
              <a:buClr>
                <a:srgbClr val="000000"/>
              </a:buClr>
              <a:buSzPts val="2800"/>
              <a:buFont typeface="Arial"/>
              <a:buChar char="•"/>
            </a:pPr>
            <a:r>
              <a:rPr lang="en-GB" sz="2800">
                <a:solidFill>
                  <a:srgbClr val="000000"/>
                </a:solidFill>
              </a:rPr>
              <a:t>Experience student life </a:t>
            </a:r>
            <a:endParaRPr/>
          </a:p>
        </p:txBody>
      </p:sp>
      <p:sp>
        <p:nvSpPr>
          <p:cNvPr id="75" name="Google Shape;75;p3"/>
          <p:cNvSpPr txBox="1">
            <a:spLocks noGrp="1"/>
          </p:cNvSpPr>
          <p:nvPr>
            <p:ph type="title"/>
          </p:nvPr>
        </p:nvSpPr>
        <p:spPr>
          <a:xfrm>
            <a:off x="467550" y="404664"/>
            <a:ext cx="5122912" cy="1368152"/>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chemeClr val="accent1"/>
              </a:buClr>
              <a:buSzPts val="4000"/>
              <a:buFont typeface="Twentieth Century"/>
              <a:buNone/>
            </a:pPr>
            <a:r>
              <a:rPr lang="en-GB" sz="4000" b="1">
                <a:solidFill>
                  <a:schemeClr val="accent1"/>
                </a:solidFill>
              </a:rPr>
              <a:t>Why go on to Higher Education?</a:t>
            </a:r>
            <a:endParaRPr/>
          </a:p>
        </p:txBody>
      </p:sp>
      <p:pic>
        <p:nvPicPr>
          <p:cNvPr id="76" name="Google Shape;76;p3"/>
          <p:cNvPicPr preferRelativeResize="0"/>
          <p:nvPr/>
        </p:nvPicPr>
        <p:blipFill rotWithShape="1">
          <a:blip r:embed="rId3">
            <a:alphaModFix/>
          </a:blip>
          <a:srcRect/>
          <a:stretch/>
        </p:blipFill>
        <p:spPr>
          <a:xfrm>
            <a:off x="6120077" y="188640"/>
            <a:ext cx="2566723" cy="1124744"/>
          </a:xfrm>
          <a:prstGeom prst="rect">
            <a:avLst/>
          </a:prstGeom>
          <a:noFill/>
          <a:ln>
            <a:noFill/>
          </a:ln>
        </p:spPr>
      </p:pic>
      <p:pic>
        <p:nvPicPr>
          <p:cNvPr id="77" name="Google Shape;77;p3" descr="Image result for higher education"/>
          <p:cNvPicPr preferRelativeResize="0"/>
          <p:nvPr/>
        </p:nvPicPr>
        <p:blipFill rotWithShape="1">
          <a:blip r:embed="rId4">
            <a:alphaModFix/>
          </a:blip>
          <a:srcRect/>
          <a:stretch/>
        </p:blipFill>
        <p:spPr>
          <a:xfrm>
            <a:off x="6083485" y="4811287"/>
            <a:ext cx="3029135" cy="2046713"/>
          </a:xfrm>
          <a:prstGeom prst="rect">
            <a:avLst/>
          </a:prstGeom>
          <a:noFill/>
          <a:ln>
            <a:noFill/>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Shape 82"/>
        <p:cNvGrpSpPr/>
        <p:nvPr/>
      </p:nvGrpSpPr>
      <p:grpSpPr>
        <a:xfrm>
          <a:off x="0" y="0"/>
          <a:ext cx="0" cy="0"/>
          <a:chOff x="0" y="0"/>
          <a:chExt cx="0" cy="0"/>
        </a:xfrm>
      </p:grpSpPr>
      <p:sp>
        <p:nvSpPr>
          <p:cNvPr id="83" name="Google Shape;83;p4"/>
          <p:cNvSpPr txBox="1">
            <a:spLocks noGrp="1"/>
          </p:cNvSpPr>
          <p:nvPr>
            <p:ph type="title"/>
          </p:nvPr>
        </p:nvSpPr>
        <p:spPr>
          <a:xfrm>
            <a:off x="338923" y="188640"/>
            <a:ext cx="7793037" cy="1462087"/>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accent1"/>
              </a:buClr>
              <a:buSzPts val="4400"/>
              <a:buFont typeface="Twentieth Century"/>
              <a:buNone/>
            </a:pPr>
            <a:r>
              <a:rPr lang="en-GB" b="1">
                <a:solidFill>
                  <a:schemeClr val="accent1"/>
                </a:solidFill>
              </a:rPr>
              <a:t>Which Subject?</a:t>
            </a:r>
            <a:endParaRPr/>
          </a:p>
        </p:txBody>
      </p:sp>
      <p:pic>
        <p:nvPicPr>
          <p:cNvPr id="84" name="Google Shape;84;p4" descr="MCED00271_0000[1]"/>
          <p:cNvPicPr preferRelativeResize="0">
            <a:picLocks noGrp="1"/>
          </p:cNvPicPr>
          <p:nvPr>
            <p:ph type="body" idx="2"/>
          </p:nvPr>
        </p:nvPicPr>
        <p:blipFill rotWithShape="1">
          <a:blip r:embed="rId3">
            <a:alphaModFix/>
          </a:blip>
          <a:srcRect l="25652" r="15020"/>
          <a:stretch/>
        </p:blipFill>
        <p:spPr>
          <a:xfrm>
            <a:off x="5913040" y="2717494"/>
            <a:ext cx="3230960" cy="4114800"/>
          </a:xfrm>
          <a:prstGeom prst="rect">
            <a:avLst/>
          </a:prstGeom>
          <a:noFill/>
          <a:ln>
            <a:noFill/>
          </a:ln>
        </p:spPr>
      </p:pic>
      <p:pic>
        <p:nvPicPr>
          <p:cNvPr id="85" name="Google Shape;85;p4"/>
          <p:cNvPicPr preferRelativeResize="0"/>
          <p:nvPr/>
        </p:nvPicPr>
        <p:blipFill rotWithShape="1">
          <a:blip r:embed="rId4">
            <a:alphaModFix/>
          </a:blip>
          <a:srcRect/>
          <a:stretch/>
        </p:blipFill>
        <p:spPr>
          <a:xfrm>
            <a:off x="6120077" y="188640"/>
            <a:ext cx="2566723" cy="1124744"/>
          </a:xfrm>
          <a:prstGeom prst="rect">
            <a:avLst/>
          </a:prstGeom>
          <a:noFill/>
          <a:ln>
            <a:noFill/>
          </a:ln>
        </p:spPr>
      </p:pic>
      <p:sp>
        <p:nvSpPr>
          <p:cNvPr id="86" name="Google Shape;86;p4"/>
          <p:cNvSpPr txBox="1"/>
          <p:nvPr/>
        </p:nvSpPr>
        <p:spPr>
          <a:xfrm>
            <a:off x="329357" y="1628800"/>
            <a:ext cx="4962723" cy="4896544"/>
          </a:xfrm>
          <a:prstGeom prst="rect">
            <a:avLst/>
          </a:prstGeom>
          <a:noFill/>
          <a:ln>
            <a:noFill/>
          </a:ln>
        </p:spPr>
        <p:txBody>
          <a:bodyPr spcFirstLastPara="1" wrap="square" lIns="91425" tIns="45700" rIns="91425" bIns="45700" anchor="t" anchorCtr="0">
            <a:normAutofit lnSpcReduction="10000"/>
          </a:bodyPr>
          <a:lstStyle/>
          <a:p>
            <a:pPr marL="342900" marR="0" lvl="0" indent="-342900" algn="l" rtl="0">
              <a:spcBef>
                <a:spcPts val="0"/>
              </a:spcBef>
              <a:spcAft>
                <a:spcPts val="0"/>
              </a:spcAft>
              <a:buClr>
                <a:schemeClr val="dk1"/>
              </a:buClr>
              <a:buSzPts val="2200"/>
              <a:buFont typeface="Arial"/>
              <a:buNone/>
            </a:pPr>
            <a:r>
              <a:rPr lang="en-GB" sz="2200" b="1" i="0" u="none" strike="noStrike" cap="none">
                <a:solidFill>
                  <a:schemeClr val="dk1"/>
                </a:solidFill>
                <a:latin typeface="Twentieth Century"/>
                <a:ea typeface="Twentieth Century"/>
                <a:cs typeface="Twentieth Century"/>
                <a:sym typeface="Twentieth Century"/>
              </a:rPr>
              <a:t>It’s important you choose a subject you</a:t>
            </a:r>
            <a:endParaRPr/>
          </a:p>
          <a:p>
            <a:pPr marL="342900" marR="0" lvl="0" indent="-342900" algn="l" rtl="0">
              <a:spcBef>
                <a:spcPts val="440"/>
              </a:spcBef>
              <a:spcAft>
                <a:spcPts val="0"/>
              </a:spcAft>
              <a:buClr>
                <a:schemeClr val="dk1"/>
              </a:buClr>
              <a:buSzPts val="2200"/>
              <a:buFont typeface="Arial"/>
              <a:buNone/>
            </a:pPr>
            <a:r>
              <a:rPr lang="en-GB" sz="2200" b="1" i="0" u="none" strike="noStrike" cap="none">
                <a:solidFill>
                  <a:schemeClr val="dk1"/>
                </a:solidFill>
                <a:latin typeface="Twentieth Century"/>
                <a:ea typeface="Twentieth Century"/>
                <a:cs typeface="Twentieth Century"/>
                <a:sym typeface="Twentieth Century"/>
              </a:rPr>
              <a:t>enjoy and will help you reach your</a:t>
            </a:r>
            <a:endParaRPr/>
          </a:p>
          <a:p>
            <a:pPr marL="342900" marR="0" lvl="0" indent="-342900" algn="l" rtl="0">
              <a:spcBef>
                <a:spcPts val="440"/>
              </a:spcBef>
              <a:spcAft>
                <a:spcPts val="0"/>
              </a:spcAft>
              <a:buClr>
                <a:schemeClr val="dk1"/>
              </a:buClr>
              <a:buSzPts val="2200"/>
              <a:buFont typeface="Arial"/>
              <a:buNone/>
            </a:pPr>
            <a:r>
              <a:rPr lang="en-GB" sz="2200" b="1" i="0" u="none" strike="noStrike" cap="none">
                <a:solidFill>
                  <a:schemeClr val="dk1"/>
                </a:solidFill>
                <a:latin typeface="Twentieth Century"/>
                <a:ea typeface="Twentieth Century"/>
                <a:cs typeface="Twentieth Century"/>
                <a:sym typeface="Twentieth Century"/>
              </a:rPr>
              <a:t>goals.</a:t>
            </a:r>
            <a:endParaRPr/>
          </a:p>
          <a:p>
            <a:pPr marL="342900" marR="0" lvl="0" indent="-342900" algn="l" rtl="0">
              <a:spcBef>
                <a:spcPts val="440"/>
              </a:spcBef>
              <a:spcAft>
                <a:spcPts val="0"/>
              </a:spcAft>
              <a:buClr>
                <a:schemeClr val="dk1"/>
              </a:buClr>
              <a:buSzPts val="2200"/>
              <a:buFont typeface="Twentieth Century"/>
              <a:buChar char="–"/>
            </a:pPr>
            <a:r>
              <a:rPr lang="en-GB" sz="2200" b="0" i="0" u="none" strike="noStrike" cap="none">
                <a:solidFill>
                  <a:schemeClr val="dk1"/>
                </a:solidFill>
                <a:latin typeface="Twentieth Century"/>
                <a:ea typeface="Twentieth Century"/>
                <a:cs typeface="Twentieth Century"/>
                <a:sym typeface="Twentieth Century"/>
              </a:rPr>
              <a:t>Think about what you enjoy day-to-day – maybe this could be part of a future job role?</a:t>
            </a:r>
            <a:endParaRPr/>
          </a:p>
          <a:p>
            <a:pPr marL="342900" marR="0" lvl="0" indent="-342900" algn="l" rtl="0">
              <a:spcBef>
                <a:spcPts val="440"/>
              </a:spcBef>
              <a:spcAft>
                <a:spcPts val="0"/>
              </a:spcAft>
              <a:buClr>
                <a:schemeClr val="dk1"/>
              </a:buClr>
              <a:buSzPts val="2200"/>
              <a:buFont typeface="Twentieth Century"/>
              <a:buChar char="–"/>
            </a:pPr>
            <a:r>
              <a:rPr lang="en-GB" sz="2200" b="0" i="0" u="none" strike="noStrike" cap="none">
                <a:solidFill>
                  <a:schemeClr val="dk1"/>
                </a:solidFill>
                <a:latin typeface="Twentieth Century"/>
                <a:ea typeface="Twentieth Century"/>
                <a:cs typeface="Twentieth Century"/>
                <a:sym typeface="Twentieth Century"/>
              </a:rPr>
              <a:t>Explore different job sites and graduate career options to look for ideas on what you’d like to do once you've finished your studies.</a:t>
            </a:r>
            <a:endParaRPr/>
          </a:p>
          <a:p>
            <a:pPr marL="342900" marR="0" lvl="0" indent="-342900" algn="l" rtl="0">
              <a:spcBef>
                <a:spcPts val="440"/>
              </a:spcBef>
              <a:spcAft>
                <a:spcPts val="0"/>
              </a:spcAft>
              <a:buClr>
                <a:schemeClr val="dk1"/>
              </a:buClr>
              <a:buSzPts val="2200"/>
              <a:buFont typeface="Twentieth Century"/>
              <a:buChar char="–"/>
            </a:pPr>
            <a:r>
              <a:rPr lang="en-GB" sz="2200" b="0" i="0" u="none" strike="noStrike" cap="none">
                <a:solidFill>
                  <a:schemeClr val="dk1"/>
                </a:solidFill>
                <a:latin typeface="Twentieth Century"/>
                <a:ea typeface="Twentieth Century"/>
                <a:cs typeface="Twentieth Century"/>
                <a:sym typeface="Twentieth Century"/>
              </a:rPr>
              <a:t>Speak to others who have studied courses you may be interested in or know you well.</a:t>
            </a:r>
            <a:endParaRPr/>
          </a:p>
          <a:p>
            <a:pPr marL="342900" marR="0" lvl="0" indent="-342900" algn="l" rtl="0">
              <a:spcBef>
                <a:spcPts val="440"/>
              </a:spcBef>
              <a:spcAft>
                <a:spcPts val="0"/>
              </a:spcAft>
              <a:buClr>
                <a:schemeClr val="lt1"/>
              </a:buClr>
              <a:buSzPts val="2200"/>
              <a:buFont typeface="Arial"/>
              <a:buNone/>
            </a:pPr>
            <a:endParaRPr sz="2200" b="0" i="0" u="none" strike="noStrike" cap="none">
              <a:solidFill>
                <a:schemeClr val="dk1"/>
              </a:solidFill>
              <a:latin typeface="Twentieth Century"/>
              <a:ea typeface="Twentieth Century"/>
              <a:cs typeface="Twentieth Century"/>
              <a:sym typeface="Twentieth Century"/>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Shape 91"/>
        <p:cNvGrpSpPr/>
        <p:nvPr/>
      </p:nvGrpSpPr>
      <p:grpSpPr>
        <a:xfrm>
          <a:off x="0" y="0"/>
          <a:ext cx="0" cy="0"/>
          <a:chOff x="0" y="0"/>
          <a:chExt cx="0" cy="0"/>
        </a:xfrm>
      </p:grpSpPr>
      <p:sp>
        <p:nvSpPr>
          <p:cNvPr id="92" name="Google Shape;92;p5"/>
          <p:cNvSpPr txBox="1">
            <a:spLocks noGrp="1"/>
          </p:cNvSpPr>
          <p:nvPr>
            <p:ph type="body" idx="1"/>
          </p:nvPr>
        </p:nvSpPr>
        <p:spPr>
          <a:xfrm>
            <a:off x="431926" y="1700808"/>
            <a:ext cx="8559800" cy="4579639"/>
          </a:xfrm>
          <a:prstGeom prst="rect">
            <a:avLst/>
          </a:prstGeom>
          <a:noFill/>
          <a:ln>
            <a:noFill/>
          </a:ln>
        </p:spPr>
        <p:txBody>
          <a:bodyPr spcFirstLastPara="1" wrap="square" lIns="91425" tIns="45700" rIns="91425" bIns="45700" anchor="t" anchorCtr="0">
            <a:normAutofit/>
          </a:bodyPr>
          <a:lstStyle/>
          <a:p>
            <a:pPr marL="0" lvl="0" indent="0" algn="l" rtl="0">
              <a:lnSpc>
                <a:spcPct val="80000"/>
              </a:lnSpc>
              <a:spcBef>
                <a:spcPts val="0"/>
              </a:spcBef>
              <a:spcAft>
                <a:spcPts val="0"/>
              </a:spcAft>
              <a:buClr>
                <a:schemeClr val="dk1"/>
              </a:buClr>
              <a:buSzPts val="2400"/>
              <a:buNone/>
            </a:pPr>
            <a:r>
              <a:rPr lang="en-GB" sz="2400" b="1" i="1">
                <a:solidFill>
                  <a:schemeClr val="dk1"/>
                </a:solidFill>
              </a:rPr>
              <a:t>‘Russell Group’ </a:t>
            </a:r>
            <a:r>
              <a:rPr lang="en-GB" sz="2400">
                <a:solidFill>
                  <a:schemeClr val="dk1"/>
                </a:solidFill>
              </a:rPr>
              <a:t>Universities</a:t>
            </a:r>
            <a:endParaRPr sz="2400" u="sng">
              <a:solidFill>
                <a:schemeClr val="dk1"/>
              </a:solidFill>
            </a:endParaRPr>
          </a:p>
          <a:p>
            <a:pPr marL="742950" lvl="1" indent="-285750" algn="l" rtl="0">
              <a:lnSpc>
                <a:spcPct val="80000"/>
              </a:lnSpc>
              <a:spcBef>
                <a:spcPts val="480"/>
              </a:spcBef>
              <a:spcAft>
                <a:spcPts val="0"/>
              </a:spcAft>
              <a:buClr>
                <a:schemeClr val="dk1"/>
              </a:buClr>
              <a:buSzPts val="2400"/>
              <a:buFont typeface="Arial"/>
              <a:buChar char="•"/>
            </a:pPr>
            <a:r>
              <a:rPr lang="en-GB" sz="2400">
                <a:solidFill>
                  <a:schemeClr val="dk1"/>
                </a:solidFill>
              </a:rPr>
              <a:t>24 leading research intensive universities</a:t>
            </a:r>
            <a:endParaRPr/>
          </a:p>
          <a:p>
            <a:pPr marL="742950" lvl="1" indent="-285750" algn="l" rtl="0">
              <a:lnSpc>
                <a:spcPct val="80000"/>
              </a:lnSpc>
              <a:spcBef>
                <a:spcPts val="480"/>
              </a:spcBef>
              <a:spcAft>
                <a:spcPts val="0"/>
              </a:spcAft>
              <a:buClr>
                <a:schemeClr val="dk1"/>
              </a:buClr>
              <a:buSzPts val="2400"/>
              <a:buFont typeface="Arial"/>
              <a:buChar char="•"/>
            </a:pPr>
            <a:r>
              <a:rPr lang="en-GB" sz="2400">
                <a:solidFill>
                  <a:schemeClr val="dk1"/>
                </a:solidFill>
              </a:rPr>
              <a:t>Not always the most selective </a:t>
            </a:r>
            <a:endParaRPr/>
          </a:p>
          <a:p>
            <a:pPr marL="742950" lvl="1" indent="-285750" algn="l" rtl="0">
              <a:lnSpc>
                <a:spcPct val="80000"/>
              </a:lnSpc>
              <a:spcBef>
                <a:spcPts val="480"/>
              </a:spcBef>
              <a:spcAft>
                <a:spcPts val="0"/>
              </a:spcAft>
              <a:buClr>
                <a:schemeClr val="dk1"/>
              </a:buClr>
              <a:buSzPts val="2400"/>
              <a:buFont typeface="Arial"/>
              <a:buChar char="•"/>
            </a:pPr>
            <a:r>
              <a:rPr lang="en-GB" sz="2400">
                <a:solidFill>
                  <a:schemeClr val="dk1"/>
                </a:solidFill>
              </a:rPr>
              <a:t>Graduates from the top UK universities were earning more than graduates from other UK universities (ONS)</a:t>
            </a:r>
            <a:endParaRPr/>
          </a:p>
          <a:p>
            <a:pPr marL="457200" lvl="1" indent="0" algn="l" rtl="0">
              <a:lnSpc>
                <a:spcPct val="80000"/>
              </a:lnSpc>
              <a:spcBef>
                <a:spcPts val="480"/>
              </a:spcBef>
              <a:spcAft>
                <a:spcPts val="0"/>
              </a:spcAft>
              <a:buClr>
                <a:schemeClr val="lt1"/>
              </a:buClr>
              <a:buSzPts val="2400"/>
              <a:buNone/>
            </a:pPr>
            <a:endParaRPr sz="2400">
              <a:solidFill>
                <a:schemeClr val="dk1"/>
              </a:solidFill>
            </a:endParaRPr>
          </a:p>
          <a:p>
            <a:pPr marL="0" lvl="0" indent="0" algn="l" rtl="0">
              <a:lnSpc>
                <a:spcPct val="80000"/>
              </a:lnSpc>
              <a:spcBef>
                <a:spcPts val="480"/>
              </a:spcBef>
              <a:spcAft>
                <a:spcPts val="0"/>
              </a:spcAft>
              <a:buClr>
                <a:schemeClr val="dk1"/>
              </a:buClr>
              <a:buSzPts val="2400"/>
              <a:buNone/>
            </a:pPr>
            <a:r>
              <a:rPr lang="en-GB" sz="2400" b="1">
                <a:solidFill>
                  <a:schemeClr val="dk1"/>
                </a:solidFill>
              </a:rPr>
              <a:t>TEF - </a:t>
            </a:r>
            <a:r>
              <a:rPr lang="en-GB" sz="2400">
                <a:solidFill>
                  <a:schemeClr val="dk1"/>
                </a:solidFill>
              </a:rPr>
              <a:t>The TEF is an measure introduced by the government in England, to assess higher education providers’ levels of excellence in terms of teaching and ensuring students get good outcomes</a:t>
            </a:r>
            <a:endParaRPr sz="2400" u="sng">
              <a:solidFill>
                <a:schemeClr val="dk1"/>
              </a:solidFill>
              <a:hlinkClick r:id="rId3"/>
            </a:endParaRPr>
          </a:p>
          <a:p>
            <a:pPr marL="0" lvl="0" indent="0" algn="l" rtl="0">
              <a:lnSpc>
                <a:spcPct val="80000"/>
              </a:lnSpc>
              <a:spcBef>
                <a:spcPts val="480"/>
              </a:spcBef>
              <a:spcAft>
                <a:spcPts val="0"/>
              </a:spcAft>
              <a:buClr>
                <a:schemeClr val="lt1"/>
              </a:buClr>
              <a:buSzPts val="2400"/>
              <a:buNone/>
            </a:pPr>
            <a:endParaRPr sz="2400" u="sng">
              <a:solidFill>
                <a:schemeClr val="dk1"/>
              </a:solidFill>
              <a:hlinkClick r:id="rId3"/>
            </a:endParaRPr>
          </a:p>
          <a:p>
            <a:pPr marL="0" lvl="0" indent="0" algn="l" rtl="0">
              <a:lnSpc>
                <a:spcPct val="80000"/>
              </a:lnSpc>
              <a:spcBef>
                <a:spcPts val="480"/>
              </a:spcBef>
              <a:spcAft>
                <a:spcPts val="0"/>
              </a:spcAft>
              <a:buClr>
                <a:schemeClr val="dk1"/>
              </a:buClr>
              <a:buSzPts val="2400"/>
              <a:buNone/>
            </a:pPr>
            <a:r>
              <a:rPr lang="en-GB" sz="2400" b="1">
                <a:solidFill>
                  <a:schemeClr val="dk1"/>
                </a:solidFill>
              </a:rPr>
              <a:t>Use comparison sites such as:</a:t>
            </a:r>
            <a:endParaRPr/>
          </a:p>
          <a:p>
            <a:pPr marL="0" lvl="0" indent="0" algn="l" rtl="0">
              <a:lnSpc>
                <a:spcPct val="80000"/>
              </a:lnSpc>
              <a:spcBef>
                <a:spcPts val="480"/>
              </a:spcBef>
              <a:spcAft>
                <a:spcPts val="0"/>
              </a:spcAft>
              <a:buClr>
                <a:schemeClr val="dk1"/>
              </a:buClr>
              <a:buSzPts val="2400"/>
              <a:buNone/>
            </a:pPr>
            <a:r>
              <a:rPr lang="en-GB" sz="2400">
                <a:solidFill>
                  <a:schemeClr val="dk1"/>
                </a:solidFill>
              </a:rPr>
              <a:t>www.unistats.com</a:t>
            </a:r>
            <a:endParaRPr/>
          </a:p>
          <a:p>
            <a:pPr marL="342900" lvl="0" indent="-190500" algn="l" rtl="0">
              <a:lnSpc>
                <a:spcPct val="80000"/>
              </a:lnSpc>
              <a:spcBef>
                <a:spcPts val="480"/>
              </a:spcBef>
              <a:spcAft>
                <a:spcPts val="0"/>
              </a:spcAft>
              <a:buClr>
                <a:schemeClr val="lt1"/>
              </a:buClr>
              <a:buSzPts val="2400"/>
              <a:buFont typeface="Arial"/>
              <a:buNone/>
            </a:pPr>
            <a:endParaRPr sz="2400">
              <a:solidFill>
                <a:schemeClr val="dk1"/>
              </a:solidFill>
            </a:endParaRPr>
          </a:p>
          <a:p>
            <a:pPr marL="0" lvl="0" indent="0" algn="l" rtl="0">
              <a:lnSpc>
                <a:spcPct val="80000"/>
              </a:lnSpc>
              <a:spcBef>
                <a:spcPts val="480"/>
              </a:spcBef>
              <a:spcAft>
                <a:spcPts val="0"/>
              </a:spcAft>
              <a:buClr>
                <a:schemeClr val="lt1"/>
              </a:buClr>
              <a:buSzPts val="2400"/>
              <a:buNone/>
            </a:pPr>
            <a:endParaRPr sz="2400">
              <a:solidFill>
                <a:schemeClr val="dk1"/>
              </a:solidFill>
            </a:endParaRPr>
          </a:p>
          <a:p>
            <a:pPr marL="0" lvl="0" indent="0" algn="l" rtl="0">
              <a:lnSpc>
                <a:spcPct val="80000"/>
              </a:lnSpc>
              <a:spcBef>
                <a:spcPts val="480"/>
              </a:spcBef>
              <a:spcAft>
                <a:spcPts val="0"/>
              </a:spcAft>
              <a:buClr>
                <a:schemeClr val="lt1"/>
              </a:buClr>
              <a:buSzPts val="2400"/>
              <a:buNone/>
            </a:pPr>
            <a:endParaRPr sz="2400">
              <a:solidFill>
                <a:schemeClr val="dk1"/>
              </a:solidFill>
            </a:endParaRPr>
          </a:p>
        </p:txBody>
      </p:sp>
      <p:sp>
        <p:nvSpPr>
          <p:cNvPr id="93" name="Google Shape;93;p5"/>
          <p:cNvSpPr txBox="1">
            <a:spLocks noGrp="1"/>
          </p:cNvSpPr>
          <p:nvPr>
            <p:ph type="title"/>
          </p:nvPr>
        </p:nvSpPr>
        <p:spPr>
          <a:xfrm>
            <a:off x="396418" y="202325"/>
            <a:ext cx="6923112"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accent1"/>
              </a:buClr>
              <a:buSzPts val="4400"/>
              <a:buFont typeface="Twentieth Century"/>
              <a:buNone/>
            </a:pPr>
            <a:r>
              <a:rPr lang="en-GB" b="1">
                <a:solidFill>
                  <a:schemeClr val="accent1"/>
                </a:solidFill>
              </a:rPr>
              <a:t>Selecting a University</a:t>
            </a:r>
            <a:endParaRPr/>
          </a:p>
        </p:txBody>
      </p:sp>
      <p:pic>
        <p:nvPicPr>
          <p:cNvPr id="94" name="Google Shape;94;p5"/>
          <p:cNvPicPr preferRelativeResize="0"/>
          <p:nvPr/>
        </p:nvPicPr>
        <p:blipFill rotWithShape="1">
          <a:blip r:embed="rId4">
            <a:alphaModFix/>
          </a:blip>
          <a:srcRect/>
          <a:stretch/>
        </p:blipFill>
        <p:spPr>
          <a:xfrm>
            <a:off x="6120077" y="188640"/>
            <a:ext cx="2566723" cy="1124744"/>
          </a:xfrm>
          <a:prstGeom prst="rect">
            <a:avLst/>
          </a:prstGeom>
          <a:noFill/>
          <a:ln>
            <a:noFill/>
          </a:ln>
        </p:spPr>
      </p:pic>
      <p:pic>
        <p:nvPicPr>
          <p:cNvPr id="95" name="Google Shape;95;p5" descr="Image result for tef gold award"/>
          <p:cNvPicPr preferRelativeResize="0"/>
          <p:nvPr/>
        </p:nvPicPr>
        <p:blipFill rotWithShape="1">
          <a:blip r:embed="rId5">
            <a:alphaModFix/>
          </a:blip>
          <a:srcRect/>
          <a:stretch/>
        </p:blipFill>
        <p:spPr>
          <a:xfrm>
            <a:off x="5148064" y="5276603"/>
            <a:ext cx="3669554" cy="1359327"/>
          </a:xfrm>
          <a:prstGeom prst="rect">
            <a:avLst/>
          </a:prstGeom>
          <a:noFill/>
          <a:ln>
            <a:noFill/>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Shape 100"/>
        <p:cNvGrpSpPr/>
        <p:nvPr/>
      </p:nvGrpSpPr>
      <p:grpSpPr>
        <a:xfrm>
          <a:off x="0" y="0"/>
          <a:ext cx="0" cy="0"/>
          <a:chOff x="0" y="0"/>
          <a:chExt cx="0" cy="0"/>
        </a:xfrm>
      </p:grpSpPr>
      <p:sp>
        <p:nvSpPr>
          <p:cNvPr id="101" name="Google Shape;101;p6"/>
          <p:cNvSpPr txBox="1">
            <a:spLocks noGrp="1"/>
          </p:cNvSpPr>
          <p:nvPr>
            <p:ph type="body" idx="1"/>
          </p:nvPr>
        </p:nvSpPr>
        <p:spPr>
          <a:xfrm>
            <a:off x="467544" y="1772816"/>
            <a:ext cx="8208912" cy="3960441"/>
          </a:xfrm>
          <a:prstGeom prst="rect">
            <a:avLst/>
          </a:prstGeom>
          <a:noFill/>
          <a:ln>
            <a:noFill/>
          </a:ln>
        </p:spPr>
        <p:txBody>
          <a:bodyPr spcFirstLastPara="1" wrap="square" lIns="91425" tIns="45700" rIns="91425" bIns="45700" anchor="t" anchorCtr="0">
            <a:normAutofit/>
          </a:bodyPr>
          <a:lstStyle/>
          <a:p>
            <a:pPr marL="342900" lvl="0" indent="-342900" algn="l" rtl="0">
              <a:lnSpc>
                <a:spcPct val="80000"/>
              </a:lnSpc>
              <a:spcBef>
                <a:spcPts val="0"/>
              </a:spcBef>
              <a:spcAft>
                <a:spcPts val="0"/>
              </a:spcAft>
              <a:buClr>
                <a:schemeClr val="dk1"/>
              </a:buClr>
              <a:buSzPts val="2590"/>
              <a:buFont typeface="Arial"/>
              <a:buChar char="•"/>
            </a:pPr>
            <a:r>
              <a:rPr lang="en-GB" sz="2590">
                <a:solidFill>
                  <a:schemeClr val="dk1"/>
                </a:solidFill>
              </a:rPr>
              <a:t>Universities and Colleges Admissions Service</a:t>
            </a:r>
            <a:br>
              <a:rPr lang="en-GB" sz="2590">
                <a:solidFill>
                  <a:schemeClr val="dk1"/>
                </a:solidFill>
              </a:rPr>
            </a:br>
            <a:endParaRPr sz="2590">
              <a:solidFill>
                <a:schemeClr val="dk1"/>
              </a:solidFill>
            </a:endParaRPr>
          </a:p>
          <a:p>
            <a:pPr marL="342900" lvl="0" indent="-342900" algn="l" rtl="0">
              <a:lnSpc>
                <a:spcPct val="80000"/>
              </a:lnSpc>
              <a:spcBef>
                <a:spcPts val="518"/>
              </a:spcBef>
              <a:spcAft>
                <a:spcPts val="0"/>
              </a:spcAft>
              <a:buClr>
                <a:schemeClr val="dk1"/>
              </a:buClr>
              <a:buSzPts val="2590"/>
              <a:buFont typeface="Arial"/>
              <a:buChar char="•"/>
            </a:pPr>
            <a:r>
              <a:rPr lang="en-GB" sz="2590">
                <a:solidFill>
                  <a:schemeClr val="dk1"/>
                </a:solidFill>
              </a:rPr>
              <a:t>Time scale for applications:</a:t>
            </a:r>
            <a:endParaRPr/>
          </a:p>
          <a:p>
            <a:pPr marL="342900" lvl="0" indent="-178435" algn="l" rtl="0">
              <a:lnSpc>
                <a:spcPct val="80000"/>
              </a:lnSpc>
              <a:spcBef>
                <a:spcPts val="518"/>
              </a:spcBef>
              <a:spcAft>
                <a:spcPts val="0"/>
              </a:spcAft>
              <a:buClr>
                <a:schemeClr val="lt1"/>
              </a:buClr>
              <a:buSzPts val="2590"/>
              <a:buFont typeface="Arial"/>
              <a:buNone/>
            </a:pPr>
            <a:endParaRPr sz="2590">
              <a:solidFill>
                <a:schemeClr val="dk1"/>
              </a:solidFill>
            </a:endParaRPr>
          </a:p>
          <a:p>
            <a:pPr marL="742950" lvl="1" indent="-168275" algn="l" rtl="0">
              <a:lnSpc>
                <a:spcPct val="80000"/>
              </a:lnSpc>
              <a:spcBef>
                <a:spcPts val="370"/>
              </a:spcBef>
              <a:spcAft>
                <a:spcPts val="0"/>
              </a:spcAft>
              <a:buClr>
                <a:schemeClr val="lt1"/>
              </a:buClr>
              <a:buSzPts val="1850"/>
              <a:buFont typeface="Arial"/>
              <a:buNone/>
            </a:pPr>
            <a:endParaRPr sz="1850">
              <a:solidFill>
                <a:schemeClr val="dk1"/>
              </a:solidFill>
            </a:endParaRPr>
          </a:p>
          <a:p>
            <a:pPr marL="742950" lvl="1" indent="-168275" algn="l" rtl="0">
              <a:lnSpc>
                <a:spcPct val="80000"/>
              </a:lnSpc>
              <a:spcBef>
                <a:spcPts val="370"/>
              </a:spcBef>
              <a:spcAft>
                <a:spcPts val="0"/>
              </a:spcAft>
              <a:buClr>
                <a:schemeClr val="lt1"/>
              </a:buClr>
              <a:buSzPts val="1850"/>
              <a:buFont typeface="Arial"/>
              <a:buNone/>
            </a:pPr>
            <a:endParaRPr sz="1850">
              <a:solidFill>
                <a:schemeClr val="dk1"/>
              </a:solidFill>
            </a:endParaRPr>
          </a:p>
          <a:p>
            <a:pPr marL="742950" lvl="1" indent="-168275" algn="l" rtl="0">
              <a:lnSpc>
                <a:spcPct val="80000"/>
              </a:lnSpc>
              <a:spcBef>
                <a:spcPts val="370"/>
              </a:spcBef>
              <a:spcAft>
                <a:spcPts val="0"/>
              </a:spcAft>
              <a:buClr>
                <a:schemeClr val="lt1"/>
              </a:buClr>
              <a:buSzPts val="1850"/>
              <a:buFont typeface="Arial"/>
              <a:buNone/>
            </a:pPr>
            <a:endParaRPr sz="1850">
              <a:solidFill>
                <a:schemeClr val="dk1"/>
              </a:solidFill>
            </a:endParaRPr>
          </a:p>
          <a:p>
            <a:pPr marL="742950" lvl="1" indent="-168275" algn="l" rtl="0">
              <a:lnSpc>
                <a:spcPct val="80000"/>
              </a:lnSpc>
              <a:spcBef>
                <a:spcPts val="370"/>
              </a:spcBef>
              <a:spcAft>
                <a:spcPts val="0"/>
              </a:spcAft>
              <a:buClr>
                <a:schemeClr val="lt1"/>
              </a:buClr>
              <a:buSzPts val="1850"/>
              <a:buFont typeface="Arial"/>
              <a:buNone/>
            </a:pPr>
            <a:endParaRPr sz="1850">
              <a:solidFill>
                <a:schemeClr val="dk1"/>
              </a:solidFill>
            </a:endParaRPr>
          </a:p>
          <a:p>
            <a:pPr marL="742950" lvl="1" indent="-168275" algn="l" rtl="0">
              <a:lnSpc>
                <a:spcPct val="80000"/>
              </a:lnSpc>
              <a:spcBef>
                <a:spcPts val="370"/>
              </a:spcBef>
              <a:spcAft>
                <a:spcPts val="0"/>
              </a:spcAft>
              <a:buClr>
                <a:schemeClr val="lt1"/>
              </a:buClr>
              <a:buSzPts val="1850"/>
              <a:buFont typeface="Arial"/>
              <a:buNone/>
            </a:pPr>
            <a:endParaRPr sz="1850">
              <a:solidFill>
                <a:schemeClr val="dk1"/>
              </a:solidFill>
            </a:endParaRPr>
          </a:p>
          <a:p>
            <a:pPr marL="342900" lvl="0" indent="-178435" algn="l" rtl="0">
              <a:lnSpc>
                <a:spcPct val="80000"/>
              </a:lnSpc>
              <a:spcBef>
                <a:spcPts val="518"/>
              </a:spcBef>
              <a:spcAft>
                <a:spcPts val="0"/>
              </a:spcAft>
              <a:buClr>
                <a:schemeClr val="lt1"/>
              </a:buClr>
              <a:buSzPts val="2590"/>
              <a:buFont typeface="Arial"/>
              <a:buNone/>
            </a:pPr>
            <a:endParaRPr sz="2590">
              <a:solidFill>
                <a:schemeClr val="dk1"/>
              </a:solidFill>
            </a:endParaRPr>
          </a:p>
          <a:p>
            <a:pPr marL="342900" lvl="0" indent="-342900" algn="l" rtl="0">
              <a:lnSpc>
                <a:spcPct val="80000"/>
              </a:lnSpc>
              <a:spcBef>
                <a:spcPts val="518"/>
              </a:spcBef>
              <a:spcAft>
                <a:spcPts val="0"/>
              </a:spcAft>
              <a:buClr>
                <a:schemeClr val="dk1"/>
              </a:buClr>
              <a:buSzPts val="2590"/>
              <a:buFont typeface="Arial"/>
              <a:buChar char="•"/>
            </a:pPr>
            <a:r>
              <a:rPr lang="en-GB" sz="2590">
                <a:solidFill>
                  <a:schemeClr val="dk1"/>
                </a:solidFill>
              </a:rPr>
              <a:t>APPLY EARLY!!	</a:t>
            </a:r>
            <a:endParaRPr/>
          </a:p>
          <a:p>
            <a:pPr marL="342900" lvl="0" indent="-178435" algn="l" rtl="0">
              <a:lnSpc>
                <a:spcPct val="80000"/>
              </a:lnSpc>
              <a:spcBef>
                <a:spcPts val="518"/>
              </a:spcBef>
              <a:spcAft>
                <a:spcPts val="0"/>
              </a:spcAft>
              <a:buClr>
                <a:schemeClr val="lt1"/>
              </a:buClr>
              <a:buSzPts val="2590"/>
              <a:buNone/>
            </a:pPr>
            <a:endParaRPr sz="2590">
              <a:solidFill>
                <a:schemeClr val="dk1"/>
              </a:solidFill>
            </a:endParaRPr>
          </a:p>
        </p:txBody>
      </p:sp>
      <p:sp>
        <p:nvSpPr>
          <p:cNvPr id="102" name="Google Shape;102;p6"/>
          <p:cNvSpPr txBox="1">
            <a:spLocks noGrp="1"/>
          </p:cNvSpPr>
          <p:nvPr>
            <p:ph type="title"/>
          </p:nvPr>
        </p:nvSpPr>
        <p:spPr>
          <a:xfrm>
            <a:off x="467544" y="476672"/>
            <a:ext cx="6923112"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70C0"/>
              </a:buClr>
              <a:buSzPts val="4400"/>
              <a:buFont typeface="Twentieth Century"/>
              <a:buNone/>
            </a:pPr>
            <a:r>
              <a:rPr lang="en-GB" b="1">
                <a:solidFill>
                  <a:srgbClr val="0070C0"/>
                </a:solidFill>
              </a:rPr>
              <a:t>What is UCAS?</a:t>
            </a:r>
            <a:endParaRPr/>
          </a:p>
        </p:txBody>
      </p:sp>
      <p:graphicFrame>
        <p:nvGraphicFramePr>
          <p:cNvPr id="103" name="Google Shape;103;p6"/>
          <p:cNvGraphicFramePr/>
          <p:nvPr/>
        </p:nvGraphicFramePr>
        <p:xfrm>
          <a:off x="611560" y="3117314"/>
          <a:ext cx="8208925" cy="1737390"/>
        </p:xfrm>
        <a:graphic>
          <a:graphicData uri="http://schemas.openxmlformats.org/drawingml/2006/table">
            <a:tbl>
              <a:tblPr firstRow="1" bandRow="1">
                <a:noFill/>
                <a:tableStyleId>{916B3E54-D6FE-4AFC-93D8-95E66A2E212E}</a:tableStyleId>
              </a:tblPr>
              <a:tblGrid>
                <a:gridCol w="2438300"/>
                <a:gridCol w="5770625"/>
              </a:tblGrid>
              <a:tr h="486900">
                <a:tc>
                  <a:txBody>
                    <a:bodyPr/>
                    <a:lstStyle/>
                    <a:p>
                      <a:pPr marL="0" marR="0" lvl="0" indent="0" algn="l" rtl="0">
                        <a:spcBef>
                          <a:spcPts val="0"/>
                        </a:spcBef>
                        <a:spcAft>
                          <a:spcPts val="0"/>
                        </a:spcAft>
                        <a:buNone/>
                      </a:pPr>
                      <a:r>
                        <a:rPr lang="en-GB" sz="2400" b="1" u="none" strike="noStrike" cap="none"/>
                        <a:t>Mid October 2020</a:t>
                      </a:r>
                      <a:endParaRPr sz="2400" b="1">
                        <a:solidFill>
                          <a:schemeClr val="dk1"/>
                        </a:solidFill>
                        <a:latin typeface="Twentieth Century"/>
                        <a:ea typeface="Twentieth Century"/>
                        <a:cs typeface="Twentieth Century"/>
                        <a:sym typeface="Twentieth Century"/>
                      </a:endParaRPr>
                    </a:p>
                  </a:txBody>
                  <a:tcPr marL="91450" marR="91450" marT="45725" marB="45725">
                    <a:solidFill>
                      <a:schemeClr val="accent1"/>
                    </a:solidFill>
                  </a:tcPr>
                </a:tc>
                <a:tc>
                  <a:txBody>
                    <a:bodyPr/>
                    <a:lstStyle/>
                    <a:p>
                      <a:pPr marL="0" marR="0" lvl="0" indent="0" algn="l" rtl="0">
                        <a:spcBef>
                          <a:spcPts val="0"/>
                        </a:spcBef>
                        <a:spcAft>
                          <a:spcPts val="0"/>
                        </a:spcAft>
                        <a:buNone/>
                      </a:pPr>
                      <a:r>
                        <a:rPr lang="en-GB" sz="2400"/>
                        <a:t>Cambridge, Oxford, Medicine, Dentistry, Veterinary </a:t>
                      </a:r>
                      <a:endParaRPr sz="2400" b="0">
                        <a:solidFill>
                          <a:schemeClr val="dk1"/>
                        </a:solidFill>
                        <a:latin typeface="Twentieth Century"/>
                        <a:ea typeface="Twentieth Century"/>
                        <a:cs typeface="Twentieth Century"/>
                        <a:sym typeface="Twentieth Century"/>
                      </a:endParaRPr>
                    </a:p>
                  </a:txBody>
                  <a:tcPr marL="91450" marR="91450" marT="45725" marB="45725">
                    <a:solidFill>
                      <a:srgbClr val="8CB3E3"/>
                    </a:solidFill>
                  </a:tcPr>
                </a:tc>
              </a:tr>
              <a:tr h="296600">
                <a:tc>
                  <a:txBody>
                    <a:bodyPr/>
                    <a:lstStyle/>
                    <a:p>
                      <a:pPr marL="0" marR="0" lvl="0" indent="0" algn="l" rtl="0">
                        <a:spcBef>
                          <a:spcPts val="0"/>
                        </a:spcBef>
                        <a:spcAft>
                          <a:spcPts val="0"/>
                        </a:spcAft>
                        <a:buNone/>
                      </a:pPr>
                      <a:r>
                        <a:rPr lang="en-GB" sz="2400" b="1"/>
                        <a:t>January 2021</a:t>
                      </a:r>
                      <a:endParaRPr sz="2400" b="1">
                        <a:solidFill>
                          <a:schemeClr val="dk1"/>
                        </a:solidFill>
                        <a:latin typeface="Twentieth Century"/>
                        <a:ea typeface="Twentieth Century"/>
                        <a:cs typeface="Twentieth Century"/>
                        <a:sym typeface="Twentieth Century"/>
                      </a:endParaRPr>
                    </a:p>
                  </a:txBody>
                  <a:tcPr marL="91450" marR="91450" marT="45725" marB="45725">
                    <a:solidFill>
                      <a:schemeClr val="accent1"/>
                    </a:solidFill>
                  </a:tcPr>
                </a:tc>
                <a:tc>
                  <a:txBody>
                    <a:bodyPr/>
                    <a:lstStyle/>
                    <a:p>
                      <a:pPr marL="0" marR="0" lvl="0" indent="0" algn="l" rtl="0">
                        <a:spcBef>
                          <a:spcPts val="0"/>
                        </a:spcBef>
                        <a:spcAft>
                          <a:spcPts val="0"/>
                        </a:spcAft>
                        <a:buNone/>
                      </a:pPr>
                      <a:r>
                        <a:rPr lang="en-GB" sz="2400"/>
                        <a:t>All others</a:t>
                      </a:r>
                      <a:endParaRPr sz="2400" b="0">
                        <a:solidFill>
                          <a:schemeClr val="dk1"/>
                        </a:solidFill>
                        <a:latin typeface="Twentieth Century"/>
                        <a:ea typeface="Twentieth Century"/>
                        <a:cs typeface="Twentieth Century"/>
                        <a:sym typeface="Twentieth Century"/>
                      </a:endParaRPr>
                    </a:p>
                  </a:txBody>
                  <a:tcPr marL="91450" marR="91450" marT="45725" marB="45725">
                    <a:solidFill>
                      <a:srgbClr val="8CB3E3"/>
                    </a:solidFill>
                  </a:tcPr>
                </a:tc>
              </a:tr>
              <a:tr h="296600">
                <a:tc>
                  <a:txBody>
                    <a:bodyPr/>
                    <a:lstStyle/>
                    <a:p>
                      <a:pPr marL="0" marR="0" lvl="0" indent="0" algn="l" rtl="0">
                        <a:spcBef>
                          <a:spcPts val="0"/>
                        </a:spcBef>
                        <a:spcAft>
                          <a:spcPts val="0"/>
                        </a:spcAft>
                        <a:buNone/>
                      </a:pPr>
                      <a:r>
                        <a:rPr lang="en-GB" sz="2400" b="1"/>
                        <a:t>Mid-March 2021</a:t>
                      </a:r>
                      <a:endParaRPr sz="2400" b="1">
                        <a:solidFill>
                          <a:schemeClr val="dk1"/>
                        </a:solidFill>
                        <a:latin typeface="Twentieth Century"/>
                        <a:ea typeface="Twentieth Century"/>
                        <a:cs typeface="Twentieth Century"/>
                        <a:sym typeface="Twentieth Century"/>
                      </a:endParaRPr>
                    </a:p>
                  </a:txBody>
                  <a:tcPr marL="91450" marR="91450" marT="45725" marB="45725">
                    <a:solidFill>
                      <a:schemeClr val="accent1"/>
                    </a:solidFill>
                  </a:tcPr>
                </a:tc>
                <a:tc>
                  <a:txBody>
                    <a:bodyPr/>
                    <a:lstStyle/>
                    <a:p>
                      <a:pPr marL="0" marR="0" lvl="0" indent="0" algn="l" rtl="0">
                        <a:spcBef>
                          <a:spcPts val="0"/>
                        </a:spcBef>
                        <a:spcAft>
                          <a:spcPts val="0"/>
                        </a:spcAft>
                        <a:buNone/>
                      </a:pPr>
                      <a:r>
                        <a:rPr lang="en-GB" sz="2400"/>
                        <a:t>Route B: Art and Design</a:t>
                      </a:r>
                      <a:endParaRPr sz="2400" b="0">
                        <a:solidFill>
                          <a:schemeClr val="dk1"/>
                        </a:solidFill>
                        <a:latin typeface="Twentieth Century"/>
                        <a:ea typeface="Twentieth Century"/>
                        <a:cs typeface="Twentieth Century"/>
                        <a:sym typeface="Twentieth Century"/>
                      </a:endParaRPr>
                    </a:p>
                  </a:txBody>
                  <a:tcPr marL="91450" marR="91450" marT="45725" marB="45725">
                    <a:solidFill>
                      <a:srgbClr val="8CB3E3"/>
                    </a:solidFill>
                  </a:tcPr>
                </a:tc>
              </a:tr>
            </a:tbl>
          </a:graphicData>
        </a:graphic>
      </p:graphicFrame>
      <p:pic>
        <p:nvPicPr>
          <p:cNvPr id="104" name="Google Shape;104;p6"/>
          <p:cNvPicPr preferRelativeResize="0"/>
          <p:nvPr/>
        </p:nvPicPr>
        <p:blipFill rotWithShape="1">
          <a:blip r:embed="rId3">
            <a:alphaModFix/>
          </a:blip>
          <a:srcRect/>
          <a:stretch/>
        </p:blipFill>
        <p:spPr>
          <a:xfrm>
            <a:off x="6120077" y="188640"/>
            <a:ext cx="2566723" cy="1124744"/>
          </a:xfrm>
          <a:prstGeom prst="rect">
            <a:avLst/>
          </a:prstGeom>
          <a:noFill/>
          <a:ln>
            <a:noFill/>
          </a:ln>
        </p:spPr>
      </p:pic>
      <p:pic>
        <p:nvPicPr>
          <p:cNvPr id="105" name="Google Shape;105;p6" descr="Image result for ucas"/>
          <p:cNvPicPr preferRelativeResize="0"/>
          <p:nvPr/>
        </p:nvPicPr>
        <p:blipFill rotWithShape="1">
          <a:blip r:embed="rId4">
            <a:alphaModFix/>
          </a:blip>
          <a:srcRect/>
          <a:stretch/>
        </p:blipFill>
        <p:spPr>
          <a:xfrm>
            <a:off x="6119111" y="4854674"/>
            <a:ext cx="3024889" cy="2003326"/>
          </a:xfrm>
          <a:prstGeom prst="rect">
            <a:avLst/>
          </a:prstGeom>
          <a:noFill/>
          <a:ln>
            <a:noFill/>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Shape 110"/>
        <p:cNvGrpSpPr/>
        <p:nvPr/>
      </p:nvGrpSpPr>
      <p:grpSpPr>
        <a:xfrm>
          <a:off x="0" y="0"/>
          <a:ext cx="0" cy="0"/>
          <a:chOff x="0" y="0"/>
          <a:chExt cx="0" cy="0"/>
        </a:xfrm>
      </p:grpSpPr>
      <p:sp>
        <p:nvSpPr>
          <p:cNvPr id="111" name="Google Shape;111;p7"/>
          <p:cNvSpPr txBox="1">
            <a:spLocks noGrp="1"/>
          </p:cNvSpPr>
          <p:nvPr>
            <p:ph type="body" idx="1"/>
          </p:nvPr>
        </p:nvSpPr>
        <p:spPr>
          <a:xfrm>
            <a:off x="496034" y="1916832"/>
            <a:ext cx="6020182" cy="4353347"/>
          </a:xfrm>
          <a:prstGeom prst="rect">
            <a:avLst/>
          </a:prstGeom>
          <a:noFill/>
          <a:ln>
            <a:noFill/>
          </a:ln>
        </p:spPr>
        <p:txBody>
          <a:bodyPr spcFirstLastPara="1" wrap="square" lIns="91425" tIns="45700" rIns="91425" bIns="45700" anchor="t" anchorCtr="0">
            <a:normAutofit/>
          </a:bodyPr>
          <a:lstStyle/>
          <a:p>
            <a:pPr marL="342900" lvl="0" indent="-342900" algn="l" rtl="0">
              <a:lnSpc>
                <a:spcPct val="70000"/>
              </a:lnSpc>
              <a:spcBef>
                <a:spcPts val="0"/>
              </a:spcBef>
              <a:spcAft>
                <a:spcPts val="0"/>
              </a:spcAft>
              <a:buClr>
                <a:schemeClr val="dk1"/>
              </a:buClr>
              <a:buSzPts val="2800"/>
              <a:buFont typeface="Arial"/>
              <a:buChar char="•"/>
            </a:pPr>
            <a:r>
              <a:rPr lang="en-GB" sz="2800">
                <a:solidFill>
                  <a:schemeClr val="dk1"/>
                </a:solidFill>
              </a:rPr>
              <a:t>Maximum  of 5 choices</a:t>
            </a:r>
            <a:endParaRPr/>
          </a:p>
          <a:p>
            <a:pPr marL="342900" lvl="0" indent="-165100" algn="l" rtl="0">
              <a:lnSpc>
                <a:spcPct val="70000"/>
              </a:lnSpc>
              <a:spcBef>
                <a:spcPts val="560"/>
              </a:spcBef>
              <a:spcAft>
                <a:spcPts val="0"/>
              </a:spcAft>
              <a:buClr>
                <a:schemeClr val="lt1"/>
              </a:buClr>
              <a:buSzPts val="2800"/>
              <a:buFont typeface="Arial"/>
              <a:buNone/>
            </a:pPr>
            <a:endParaRPr sz="2800">
              <a:solidFill>
                <a:schemeClr val="dk1"/>
              </a:solidFill>
            </a:endParaRPr>
          </a:p>
          <a:p>
            <a:pPr marL="342900" lvl="0" indent="-342900" algn="l" rtl="0">
              <a:lnSpc>
                <a:spcPct val="70000"/>
              </a:lnSpc>
              <a:spcBef>
                <a:spcPts val="560"/>
              </a:spcBef>
              <a:spcAft>
                <a:spcPts val="0"/>
              </a:spcAft>
              <a:buClr>
                <a:schemeClr val="dk1"/>
              </a:buClr>
              <a:buSzPts val="2800"/>
              <a:buFont typeface="Arial"/>
              <a:buChar char="•"/>
            </a:pPr>
            <a:r>
              <a:rPr lang="en-GB" sz="2800">
                <a:solidFill>
                  <a:schemeClr val="dk1"/>
                </a:solidFill>
              </a:rPr>
              <a:t>Consider entrance requirements carefully:</a:t>
            </a:r>
            <a:endParaRPr/>
          </a:p>
          <a:p>
            <a:pPr marL="742950" lvl="1" indent="-285750" algn="l" rtl="0">
              <a:lnSpc>
                <a:spcPct val="70000"/>
              </a:lnSpc>
              <a:spcBef>
                <a:spcPts val="560"/>
              </a:spcBef>
              <a:spcAft>
                <a:spcPts val="0"/>
              </a:spcAft>
              <a:buClr>
                <a:schemeClr val="dk1"/>
              </a:buClr>
              <a:buSzPts val="2800"/>
              <a:buFont typeface="Arial"/>
              <a:buChar char="•"/>
            </a:pPr>
            <a:r>
              <a:rPr lang="en-GB">
                <a:solidFill>
                  <a:schemeClr val="dk1"/>
                </a:solidFill>
              </a:rPr>
              <a:t>1 or 2 choices higher than realistic predicted grades</a:t>
            </a:r>
            <a:endParaRPr/>
          </a:p>
          <a:p>
            <a:pPr marL="742950" lvl="1" indent="-285750" algn="l" rtl="0">
              <a:lnSpc>
                <a:spcPct val="70000"/>
              </a:lnSpc>
              <a:spcBef>
                <a:spcPts val="560"/>
              </a:spcBef>
              <a:spcAft>
                <a:spcPts val="0"/>
              </a:spcAft>
              <a:buClr>
                <a:schemeClr val="dk1"/>
              </a:buClr>
              <a:buSzPts val="2800"/>
              <a:buFont typeface="Arial"/>
              <a:buChar char="•"/>
            </a:pPr>
            <a:r>
              <a:rPr lang="en-GB">
                <a:solidFill>
                  <a:schemeClr val="dk1"/>
                </a:solidFill>
              </a:rPr>
              <a:t>2-3 choices around predicted grades</a:t>
            </a:r>
            <a:endParaRPr/>
          </a:p>
          <a:p>
            <a:pPr marL="742950" lvl="1" indent="-285750" algn="l" rtl="0">
              <a:lnSpc>
                <a:spcPct val="70000"/>
              </a:lnSpc>
              <a:spcBef>
                <a:spcPts val="560"/>
              </a:spcBef>
              <a:spcAft>
                <a:spcPts val="0"/>
              </a:spcAft>
              <a:buClr>
                <a:schemeClr val="dk1"/>
              </a:buClr>
              <a:buSzPts val="2800"/>
              <a:buFont typeface="Arial"/>
              <a:buChar char="•"/>
            </a:pPr>
            <a:r>
              <a:rPr lang="en-GB">
                <a:solidFill>
                  <a:schemeClr val="dk1"/>
                </a:solidFill>
              </a:rPr>
              <a:t>1-2 safeguards of lower grade offers</a:t>
            </a:r>
            <a:endParaRPr/>
          </a:p>
          <a:p>
            <a:pPr marL="742950" lvl="1" indent="-107950" algn="l" rtl="0">
              <a:lnSpc>
                <a:spcPct val="70000"/>
              </a:lnSpc>
              <a:spcBef>
                <a:spcPts val="560"/>
              </a:spcBef>
              <a:spcAft>
                <a:spcPts val="0"/>
              </a:spcAft>
              <a:buClr>
                <a:schemeClr val="lt1"/>
              </a:buClr>
              <a:buSzPts val="2800"/>
              <a:buFont typeface="Arial"/>
              <a:buNone/>
            </a:pPr>
            <a:endParaRPr>
              <a:solidFill>
                <a:schemeClr val="dk1"/>
              </a:solidFill>
            </a:endParaRPr>
          </a:p>
          <a:p>
            <a:pPr marL="342900" lvl="0" indent="-342900" algn="l" rtl="0">
              <a:lnSpc>
                <a:spcPct val="70000"/>
              </a:lnSpc>
              <a:spcBef>
                <a:spcPts val="560"/>
              </a:spcBef>
              <a:spcAft>
                <a:spcPts val="0"/>
              </a:spcAft>
              <a:buClr>
                <a:schemeClr val="dk1"/>
              </a:buClr>
              <a:buSzPts val="2800"/>
              <a:buFont typeface="Arial"/>
              <a:buChar char="•"/>
            </a:pPr>
            <a:r>
              <a:rPr lang="en-GB" sz="2800">
                <a:solidFill>
                  <a:schemeClr val="dk1"/>
                </a:solidFill>
              </a:rPr>
              <a:t>Entrance tests / Interviews</a:t>
            </a:r>
            <a:endParaRPr/>
          </a:p>
          <a:p>
            <a:pPr marL="742950" lvl="1" indent="-107950" algn="l" rtl="0">
              <a:lnSpc>
                <a:spcPct val="70000"/>
              </a:lnSpc>
              <a:spcBef>
                <a:spcPts val="560"/>
              </a:spcBef>
              <a:spcAft>
                <a:spcPts val="0"/>
              </a:spcAft>
              <a:buClr>
                <a:schemeClr val="lt1"/>
              </a:buClr>
              <a:buSzPts val="2800"/>
              <a:buNone/>
            </a:pPr>
            <a:endParaRPr>
              <a:solidFill>
                <a:schemeClr val="dk1"/>
              </a:solidFill>
            </a:endParaRPr>
          </a:p>
        </p:txBody>
      </p:sp>
      <p:sp>
        <p:nvSpPr>
          <p:cNvPr id="112" name="Google Shape;112;p7"/>
          <p:cNvSpPr txBox="1">
            <a:spLocks noGrp="1"/>
          </p:cNvSpPr>
          <p:nvPr>
            <p:ph type="title"/>
          </p:nvPr>
        </p:nvSpPr>
        <p:spPr>
          <a:xfrm>
            <a:off x="467544" y="476672"/>
            <a:ext cx="504056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0070C0"/>
              </a:buClr>
              <a:buSzPts val="3959"/>
              <a:buFont typeface="Twentieth Century"/>
              <a:buNone/>
            </a:pPr>
            <a:r>
              <a:rPr lang="en-GB" sz="3959" b="1">
                <a:solidFill>
                  <a:srgbClr val="0070C0"/>
                </a:solidFill>
              </a:rPr>
              <a:t>Choices of university and subject</a:t>
            </a:r>
            <a:endParaRPr/>
          </a:p>
        </p:txBody>
      </p:sp>
      <p:pic>
        <p:nvPicPr>
          <p:cNvPr id="113" name="Google Shape;113;p7"/>
          <p:cNvPicPr preferRelativeResize="0"/>
          <p:nvPr/>
        </p:nvPicPr>
        <p:blipFill rotWithShape="1">
          <a:blip r:embed="rId3">
            <a:alphaModFix/>
          </a:blip>
          <a:srcRect/>
          <a:stretch/>
        </p:blipFill>
        <p:spPr>
          <a:xfrm>
            <a:off x="6120077" y="188640"/>
            <a:ext cx="2566723" cy="1124744"/>
          </a:xfrm>
          <a:prstGeom prst="rect">
            <a:avLst/>
          </a:prstGeom>
          <a:noFill/>
          <a:ln>
            <a:noFill/>
          </a:ln>
        </p:spPr>
      </p:pic>
      <p:graphicFrame>
        <p:nvGraphicFramePr>
          <p:cNvPr id="114" name="Google Shape;114;p7"/>
          <p:cNvGraphicFramePr/>
          <p:nvPr/>
        </p:nvGraphicFramePr>
        <p:xfrm>
          <a:off x="6791641" y="3356992"/>
          <a:ext cx="1913950" cy="3086325"/>
        </p:xfrm>
        <a:graphic>
          <a:graphicData uri="http://schemas.openxmlformats.org/drawingml/2006/table">
            <a:tbl>
              <a:tblPr firstRow="1" bandRow="1">
                <a:noFill/>
                <a:tableStyleId>{DAA4464E-8B03-4335-8AE4-30F4A2B9624F}</a:tableStyleId>
              </a:tblPr>
              <a:tblGrid>
                <a:gridCol w="956975"/>
                <a:gridCol w="956975"/>
              </a:tblGrid>
              <a:tr h="865725">
                <a:tc>
                  <a:txBody>
                    <a:bodyPr/>
                    <a:lstStyle/>
                    <a:p>
                      <a:pPr marL="0" marR="0" lvl="0" indent="0" algn="l" rtl="0">
                        <a:lnSpc>
                          <a:spcPct val="107000"/>
                        </a:lnSpc>
                        <a:spcBef>
                          <a:spcPts val="0"/>
                        </a:spcBef>
                        <a:spcAft>
                          <a:spcPts val="0"/>
                        </a:spcAft>
                        <a:buNone/>
                      </a:pPr>
                      <a:r>
                        <a:rPr lang="en-GB" sz="2000"/>
                        <a:t> Grade</a:t>
                      </a:r>
                      <a:endParaRPr sz="2000">
                        <a:latin typeface="Calibri"/>
                        <a:ea typeface="Calibri"/>
                        <a:cs typeface="Calibri"/>
                        <a:sym typeface="Calibri"/>
                      </a:endParaRPr>
                    </a:p>
                  </a:txBody>
                  <a:tcPr marL="68575" marR="68575" marT="0" marB="0"/>
                </a:tc>
                <a:tc>
                  <a:txBody>
                    <a:bodyPr/>
                    <a:lstStyle/>
                    <a:p>
                      <a:pPr marL="0" marR="0" lvl="0" indent="0" algn="l" rtl="0">
                        <a:lnSpc>
                          <a:spcPct val="107000"/>
                        </a:lnSpc>
                        <a:spcBef>
                          <a:spcPts val="0"/>
                        </a:spcBef>
                        <a:spcAft>
                          <a:spcPts val="0"/>
                        </a:spcAft>
                        <a:buNone/>
                      </a:pPr>
                      <a:r>
                        <a:rPr lang="en-GB" sz="2000">
                          <a:solidFill>
                            <a:schemeClr val="lt1"/>
                          </a:solidFill>
                          <a:latin typeface="Calibri"/>
                          <a:ea typeface="Calibri"/>
                          <a:cs typeface="Calibri"/>
                          <a:sym typeface="Calibri"/>
                        </a:rPr>
                        <a:t>Tariff</a:t>
                      </a:r>
                      <a:endParaRPr sz="2000">
                        <a:solidFill>
                          <a:schemeClr val="lt1"/>
                        </a:solidFill>
                        <a:latin typeface="Calibri"/>
                        <a:ea typeface="Calibri"/>
                        <a:cs typeface="Calibri"/>
                        <a:sym typeface="Calibri"/>
                      </a:endParaRPr>
                    </a:p>
                  </a:txBody>
                  <a:tcPr marL="68575" marR="68575" marT="0" marB="0"/>
                </a:tc>
              </a:tr>
              <a:tr h="370100">
                <a:tc>
                  <a:txBody>
                    <a:bodyPr/>
                    <a:lstStyle/>
                    <a:p>
                      <a:pPr marL="0" marR="0" lvl="0" indent="0" algn="l" rtl="0">
                        <a:lnSpc>
                          <a:spcPct val="107000"/>
                        </a:lnSpc>
                        <a:spcBef>
                          <a:spcPts val="0"/>
                        </a:spcBef>
                        <a:spcAft>
                          <a:spcPts val="0"/>
                        </a:spcAft>
                        <a:buNone/>
                      </a:pPr>
                      <a:r>
                        <a:rPr lang="en-GB" sz="2000"/>
                        <a:t>A*</a:t>
                      </a:r>
                      <a:endParaRPr sz="2000">
                        <a:latin typeface="Calibri"/>
                        <a:ea typeface="Calibri"/>
                        <a:cs typeface="Calibri"/>
                        <a:sym typeface="Calibri"/>
                      </a:endParaRPr>
                    </a:p>
                  </a:txBody>
                  <a:tcPr marL="68575" marR="68575" marT="0" marB="0"/>
                </a:tc>
                <a:tc>
                  <a:txBody>
                    <a:bodyPr/>
                    <a:lstStyle/>
                    <a:p>
                      <a:pPr marL="0" marR="0" lvl="0" indent="0" algn="l" rtl="0">
                        <a:lnSpc>
                          <a:spcPct val="107000"/>
                        </a:lnSpc>
                        <a:spcBef>
                          <a:spcPts val="0"/>
                        </a:spcBef>
                        <a:spcAft>
                          <a:spcPts val="0"/>
                        </a:spcAft>
                        <a:buNone/>
                      </a:pPr>
                      <a:r>
                        <a:rPr lang="en-GB" sz="2000"/>
                        <a:t>56</a:t>
                      </a:r>
                      <a:endParaRPr sz="2000">
                        <a:latin typeface="Calibri"/>
                        <a:ea typeface="Calibri"/>
                        <a:cs typeface="Calibri"/>
                        <a:sym typeface="Calibri"/>
                      </a:endParaRPr>
                    </a:p>
                  </a:txBody>
                  <a:tcPr marL="68575" marR="68575" marT="0" marB="0"/>
                </a:tc>
              </a:tr>
              <a:tr h="370100">
                <a:tc>
                  <a:txBody>
                    <a:bodyPr/>
                    <a:lstStyle/>
                    <a:p>
                      <a:pPr marL="0" marR="0" lvl="0" indent="0" algn="l" rtl="0">
                        <a:lnSpc>
                          <a:spcPct val="107000"/>
                        </a:lnSpc>
                        <a:spcBef>
                          <a:spcPts val="0"/>
                        </a:spcBef>
                        <a:spcAft>
                          <a:spcPts val="0"/>
                        </a:spcAft>
                        <a:buNone/>
                      </a:pPr>
                      <a:r>
                        <a:rPr lang="en-GB" sz="2000"/>
                        <a:t>A</a:t>
                      </a:r>
                      <a:endParaRPr sz="2000">
                        <a:latin typeface="Calibri"/>
                        <a:ea typeface="Calibri"/>
                        <a:cs typeface="Calibri"/>
                        <a:sym typeface="Calibri"/>
                      </a:endParaRPr>
                    </a:p>
                  </a:txBody>
                  <a:tcPr marL="68575" marR="68575" marT="0" marB="0"/>
                </a:tc>
                <a:tc>
                  <a:txBody>
                    <a:bodyPr/>
                    <a:lstStyle/>
                    <a:p>
                      <a:pPr marL="0" marR="0" lvl="0" indent="0" algn="l" rtl="0">
                        <a:lnSpc>
                          <a:spcPct val="107000"/>
                        </a:lnSpc>
                        <a:spcBef>
                          <a:spcPts val="0"/>
                        </a:spcBef>
                        <a:spcAft>
                          <a:spcPts val="0"/>
                        </a:spcAft>
                        <a:buNone/>
                      </a:pPr>
                      <a:r>
                        <a:rPr lang="en-GB" sz="2000"/>
                        <a:t>48</a:t>
                      </a:r>
                      <a:endParaRPr sz="2000">
                        <a:latin typeface="Calibri"/>
                        <a:ea typeface="Calibri"/>
                        <a:cs typeface="Calibri"/>
                        <a:sym typeface="Calibri"/>
                      </a:endParaRPr>
                    </a:p>
                  </a:txBody>
                  <a:tcPr marL="68575" marR="68575" marT="0" marB="0"/>
                </a:tc>
              </a:tr>
              <a:tr h="370100">
                <a:tc>
                  <a:txBody>
                    <a:bodyPr/>
                    <a:lstStyle/>
                    <a:p>
                      <a:pPr marL="0" marR="0" lvl="0" indent="0" algn="l" rtl="0">
                        <a:lnSpc>
                          <a:spcPct val="107000"/>
                        </a:lnSpc>
                        <a:spcBef>
                          <a:spcPts val="0"/>
                        </a:spcBef>
                        <a:spcAft>
                          <a:spcPts val="0"/>
                        </a:spcAft>
                        <a:buNone/>
                      </a:pPr>
                      <a:r>
                        <a:rPr lang="en-GB" sz="2000"/>
                        <a:t>B</a:t>
                      </a:r>
                      <a:endParaRPr sz="2000">
                        <a:latin typeface="Calibri"/>
                        <a:ea typeface="Calibri"/>
                        <a:cs typeface="Calibri"/>
                        <a:sym typeface="Calibri"/>
                      </a:endParaRPr>
                    </a:p>
                  </a:txBody>
                  <a:tcPr marL="68575" marR="68575" marT="0" marB="0"/>
                </a:tc>
                <a:tc>
                  <a:txBody>
                    <a:bodyPr/>
                    <a:lstStyle/>
                    <a:p>
                      <a:pPr marL="0" marR="0" lvl="0" indent="0" algn="l" rtl="0">
                        <a:lnSpc>
                          <a:spcPct val="107000"/>
                        </a:lnSpc>
                        <a:spcBef>
                          <a:spcPts val="0"/>
                        </a:spcBef>
                        <a:spcAft>
                          <a:spcPts val="0"/>
                        </a:spcAft>
                        <a:buNone/>
                      </a:pPr>
                      <a:r>
                        <a:rPr lang="en-GB" sz="2000"/>
                        <a:t>40</a:t>
                      </a:r>
                      <a:endParaRPr sz="2000">
                        <a:latin typeface="Calibri"/>
                        <a:ea typeface="Calibri"/>
                        <a:cs typeface="Calibri"/>
                        <a:sym typeface="Calibri"/>
                      </a:endParaRPr>
                    </a:p>
                  </a:txBody>
                  <a:tcPr marL="68575" marR="68575" marT="0" marB="0"/>
                </a:tc>
              </a:tr>
              <a:tr h="370100">
                <a:tc>
                  <a:txBody>
                    <a:bodyPr/>
                    <a:lstStyle/>
                    <a:p>
                      <a:pPr marL="0" marR="0" lvl="0" indent="0" algn="l" rtl="0">
                        <a:lnSpc>
                          <a:spcPct val="107000"/>
                        </a:lnSpc>
                        <a:spcBef>
                          <a:spcPts val="0"/>
                        </a:spcBef>
                        <a:spcAft>
                          <a:spcPts val="0"/>
                        </a:spcAft>
                        <a:buNone/>
                      </a:pPr>
                      <a:r>
                        <a:rPr lang="en-GB" sz="2000"/>
                        <a:t>C</a:t>
                      </a:r>
                      <a:endParaRPr sz="2000">
                        <a:latin typeface="Calibri"/>
                        <a:ea typeface="Calibri"/>
                        <a:cs typeface="Calibri"/>
                        <a:sym typeface="Calibri"/>
                      </a:endParaRPr>
                    </a:p>
                  </a:txBody>
                  <a:tcPr marL="68575" marR="68575" marT="0" marB="0"/>
                </a:tc>
                <a:tc>
                  <a:txBody>
                    <a:bodyPr/>
                    <a:lstStyle/>
                    <a:p>
                      <a:pPr marL="0" marR="0" lvl="0" indent="0" algn="l" rtl="0">
                        <a:lnSpc>
                          <a:spcPct val="107000"/>
                        </a:lnSpc>
                        <a:spcBef>
                          <a:spcPts val="0"/>
                        </a:spcBef>
                        <a:spcAft>
                          <a:spcPts val="0"/>
                        </a:spcAft>
                        <a:buNone/>
                      </a:pPr>
                      <a:r>
                        <a:rPr lang="en-GB" sz="2000"/>
                        <a:t>32</a:t>
                      </a:r>
                      <a:endParaRPr sz="2000">
                        <a:latin typeface="Calibri"/>
                        <a:ea typeface="Calibri"/>
                        <a:cs typeface="Calibri"/>
                        <a:sym typeface="Calibri"/>
                      </a:endParaRPr>
                    </a:p>
                  </a:txBody>
                  <a:tcPr marL="68575" marR="68575" marT="0" marB="0"/>
                </a:tc>
              </a:tr>
              <a:tr h="370100">
                <a:tc>
                  <a:txBody>
                    <a:bodyPr/>
                    <a:lstStyle/>
                    <a:p>
                      <a:pPr marL="0" marR="0" lvl="0" indent="0" algn="l" rtl="0">
                        <a:lnSpc>
                          <a:spcPct val="107000"/>
                        </a:lnSpc>
                        <a:spcBef>
                          <a:spcPts val="0"/>
                        </a:spcBef>
                        <a:spcAft>
                          <a:spcPts val="0"/>
                        </a:spcAft>
                        <a:buNone/>
                      </a:pPr>
                      <a:r>
                        <a:rPr lang="en-GB" sz="2000"/>
                        <a:t>D</a:t>
                      </a:r>
                      <a:endParaRPr sz="2000">
                        <a:latin typeface="Calibri"/>
                        <a:ea typeface="Calibri"/>
                        <a:cs typeface="Calibri"/>
                        <a:sym typeface="Calibri"/>
                      </a:endParaRPr>
                    </a:p>
                  </a:txBody>
                  <a:tcPr marL="68575" marR="68575" marT="0" marB="0"/>
                </a:tc>
                <a:tc>
                  <a:txBody>
                    <a:bodyPr/>
                    <a:lstStyle/>
                    <a:p>
                      <a:pPr marL="0" marR="0" lvl="0" indent="0" algn="l" rtl="0">
                        <a:lnSpc>
                          <a:spcPct val="107000"/>
                        </a:lnSpc>
                        <a:spcBef>
                          <a:spcPts val="0"/>
                        </a:spcBef>
                        <a:spcAft>
                          <a:spcPts val="0"/>
                        </a:spcAft>
                        <a:buNone/>
                      </a:pPr>
                      <a:r>
                        <a:rPr lang="en-GB" sz="2000"/>
                        <a:t>24</a:t>
                      </a:r>
                      <a:endParaRPr sz="2000">
                        <a:latin typeface="Calibri"/>
                        <a:ea typeface="Calibri"/>
                        <a:cs typeface="Calibri"/>
                        <a:sym typeface="Calibri"/>
                      </a:endParaRPr>
                    </a:p>
                  </a:txBody>
                  <a:tcPr marL="68575" marR="68575" marT="0" marB="0"/>
                </a:tc>
              </a:tr>
              <a:tr h="370100">
                <a:tc>
                  <a:txBody>
                    <a:bodyPr/>
                    <a:lstStyle/>
                    <a:p>
                      <a:pPr marL="0" marR="0" lvl="0" indent="0" algn="l" rtl="0">
                        <a:lnSpc>
                          <a:spcPct val="107000"/>
                        </a:lnSpc>
                        <a:spcBef>
                          <a:spcPts val="0"/>
                        </a:spcBef>
                        <a:spcAft>
                          <a:spcPts val="0"/>
                        </a:spcAft>
                        <a:buNone/>
                      </a:pPr>
                      <a:r>
                        <a:rPr lang="en-GB" sz="2000"/>
                        <a:t>E</a:t>
                      </a:r>
                      <a:endParaRPr sz="2000">
                        <a:latin typeface="Calibri"/>
                        <a:ea typeface="Calibri"/>
                        <a:cs typeface="Calibri"/>
                        <a:sym typeface="Calibri"/>
                      </a:endParaRPr>
                    </a:p>
                  </a:txBody>
                  <a:tcPr marL="68575" marR="68575" marT="0" marB="0"/>
                </a:tc>
                <a:tc>
                  <a:txBody>
                    <a:bodyPr/>
                    <a:lstStyle/>
                    <a:p>
                      <a:pPr marL="0" marR="0" lvl="0" indent="0" algn="l" rtl="0">
                        <a:lnSpc>
                          <a:spcPct val="107000"/>
                        </a:lnSpc>
                        <a:spcBef>
                          <a:spcPts val="0"/>
                        </a:spcBef>
                        <a:spcAft>
                          <a:spcPts val="0"/>
                        </a:spcAft>
                        <a:buNone/>
                      </a:pPr>
                      <a:r>
                        <a:rPr lang="en-GB" sz="2000"/>
                        <a:t>16</a:t>
                      </a:r>
                      <a:endParaRPr sz="2000">
                        <a:latin typeface="Calibri"/>
                        <a:ea typeface="Calibri"/>
                        <a:cs typeface="Calibri"/>
                        <a:sym typeface="Calibri"/>
                      </a:endParaRPr>
                    </a:p>
                  </a:txBody>
                  <a:tcPr marL="68575" marR="68575" marT="0" marB="0"/>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8"/>
          <p:cNvSpPr txBox="1">
            <a:spLocks noGrp="1"/>
          </p:cNvSpPr>
          <p:nvPr>
            <p:ph type="body" idx="1"/>
          </p:nvPr>
        </p:nvSpPr>
        <p:spPr>
          <a:xfrm>
            <a:off x="0" y="2727176"/>
            <a:ext cx="6020182" cy="4353347"/>
          </a:xfrm>
          <a:prstGeom prst="rect">
            <a:avLst/>
          </a:prstGeom>
          <a:noFill/>
          <a:ln>
            <a:noFill/>
          </a:ln>
        </p:spPr>
        <p:txBody>
          <a:bodyPr spcFirstLastPara="1" wrap="square" lIns="91425" tIns="45700" rIns="91425" bIns="45700" anchor="t" anchorCtr="0">
            <a:normAutofit/>
          </a:bodyPr>
          <a:lstStyle/>
          <a:p>
            <a:pPr marL="457200" lvl="1" indent="0" algn="l" rtl="0">
              <a:lnSpc>
                <a:spcPct val="80000"/>
              </a:lnSpc>
              <a:spcBef>
                <a:spcPts val="0"/>
              </a:spcBef>
              <a:spcAft>
                <a:spcPts val="0"/>
              </a:spcAft>
              <a:buClr>
                <a:srgbClr val="0070C0"/>
              </a:buClr>
              <a:buSzPts val="2800"/>
              <a:buNone/>
            </a:pPr>
            <a:r>
              <a:rPr lang="en-GB" b="1">
                <a:solidFill>
                  <a:srgbClr val="0070C0"/>
                </a:solidFill>
              </a:rPr>
              <a:t>All students </a:t>
            </a:r>
            <a:endParaRPr/>
          </a:p>
          <a:p>
            <a:pPr marL="742950" lvl="1" indent="-285750" algn="l" rtl="0">
              <a:lnSpc>
                <a:spcPct val="80000"/>
              </a:lnSpc>
              <a:spcBef>
                <a:spcPts val="560"/>
              </a:spcBef>
              <a:spcAft>
                <a:spcPts val="0"/>
              </a:spcAft>
              <a:buClr>
                <a:schemeClr val="dk1"/>
              </a:buClr>
              <a:buSzPts val="2800"/>
              <a:buChar char="–"/>
            </a:pPr>
            <a:r>
              <a:rPr lang="en-GB">
                <a:solidFill>
                  <a:schemeClr val="dk1"/>
                </a:solidFill>
              </a:rPr>
              <a:t>Reading Marathon </a:t>
            </a:r>
            <a:endParaRPr/>
          </a:p>
          <a:p>
            <a:pPr marL="742950" lvl="1" indent="-285750" algn="l" rtl="0">
              <a:lnSpc>
                <a:spcPct val="80000"/>
              </a:lnSpc>
              <a:spcBef>
                <a:spcPts val="560"/>
              </a:spcBef>
              <a:spcAft>
                <a:spcPts val="0"/>
              </a:spcAft>
              <a:buClr>
                <a:schemeClr val="dk1"/>
              </a:buClr>
              <a:buSzPts val="2800"/>
              <a:buChar char="–"/>
            </a:pPr>
            <a:r>
              <a:rPr lang="en-GB">
                <a:solidFill>
                  <a:schemeClr val="dk1"/>
                </a:solidFill>
              </a:rPr>
              <a:t>MOOCs </a:t>
            </a:r>
            <a:endParaRPr/>
          </a:p>
          <a:p>
            <a:pPr marL="742950" lvl="1" indent="-285750" algn="l" rtl="0">
              <a:lnSpc>
                <a:spcPct val="80000"/>
              </a:lnSpc>
              <a:spcBef>
                <a:spcPts val="560"/>
              </a:spcBef>
              <a:spcAft>
                <a:spcPts val="0"/>
              </a:spcAft>
              <a:buClr>
                <a:schemeClr val="dk1"/>
              </a:buClr>
              <a:buSzPts val="2800"/>
              <a:buChar char="–"/>
            </a:pPr>
            <a:r>
              <a:rPr lang="en-GB">
                <a:solidFill>
                  <a:schemeClr val="dk1"/>
                </a:solidFill>
              </a:rPr>
              <a:t>Community Leadership </a:t>
            </a:r>
            <a:endParaRPr/>
          </a:p>
          <a:p>
            <a:pPr marL="742950" lvl="1" indent="-285750" algn="l" rtl="0">
              <a:lnSpc>
                <a:spcPct val="80000"/>
              </a:lnSpc>
              <a:spcBef>
                <a:spcPts val="560"/>
              </a:spcBef>
              <a:spcAft>
                <a:spcPts val="0"/>
              </a:spcAft>
              <a:buClr>
                <a:srgbClr val="0070C0"/>
              </a:buClr>
              <a:buSzPts val="2800"/>
              <a:buChar char="–"/>
            </a:pPr>
            <a:r>
              <a:rPr lang="en-GB" b="1">
                <a:solidFill>
                  <a:srgbClr val="0070C0"/>
                </a:solidFill>
              </a:rPr>
              <a:t>Work Experience 13</a:t>
            </a:r>
            <a:r>
              <a:rPr lang="en-GB" b="1" baseline="30000">
                <a:solidFill>
                  <a:srgbClr val="0070C0"/>
                </a:solidFill>
              </a:rPr>
              <a:t>th</a:t>
            </a:r>
            <a:r>
              <a:rPr lang="en-GB" b="1">
                <a:solidFill>
                  <a:srgbClr val="0070C0"/>
                </a:solidFill>
              </a:rPr>
              <a:t> – 17</a:t>
            </a:r>
            <a:r>
              <a:rPr lang="en-GB" b="1" baseline="30000">
                <a:solidFill>
                  <a:srgbClr val="0070C0"/>
                </a:solidFill>
              </a:rPr>
              <a:t>th</a:t>
            </a:r>
            <a:r>
              <a:rPr lang="en-GB" b="1">
                <a:solidFill>
                  <a:srgbClr val="0070C0"/>
                </a:solidFill>
              </a:rPr>
              <a:t> July</a:t>
            </a:r>
            <a:endParaRPr/>
          </a:p>
          <a:p>
            <a:pPr marL="457200" lvl="1" indent="0" algn="l" rtl="0">
              <a:lnSpc>
                <a:spcPct val="80000"/>
              </a:lnSpc>
              <a:spcBef>
                <a:spcPts val="560"/>
              </a:spcBef>
              <a:spcAft>
                <a:spcPts val="0"/>
              </a:spcAft>
              <a:buClr>
                <a:schemeClr val="lt1"/>
              </a:buClr>
              <a:buSzPts val="2800"/>
              <a:buNone/>
            </a:pPr>
            <a:endParaRPr>
              <a:solidFill>
                <a:schemeClr val="dk1"/>
              </a:solidFill>
            </a:endParaRPr>
          </a:p>
          <a:p>
            <a:pPr marL="742950" lvl="1" indent="-107950" algn="l" rtl="0">
              <a:lnSpc>
                <a:spcPct val="80000"/>
              </a:lnSpc>
              <a:spcBef>
                <a:spcPts val="560"/>
              </a:spcBef>
              <a:spcAft>
                <a:spcPts val="0"/>
              </a:spcAft>
              <a:buClr>
                <a:schemeClr val="lt1"/>
              </a:buClr>
              <a:buSzPts val="2800"/>
              <a:buNone/>
            </a:pPr>
            <a:endParaRPr>
              <a:solidFill>
                <a:schemeClr val="dk1"/>
              </a:solidFill>
            </a:endParaRPr>
          </a:p>
        </p:txBody>
      </p:sp>
      <p:sp>
        <p:nvSpPr>
          <p:cNvPr id="121" name="Google Shape;121;p8"/>
          <p:cNvSpPr txBox="1">
            <a:spLocks noGrp="1"/>
          </p:cNvSpPr>
          <p:nvPr>
            <p:ph type="title"/>
          </p:nvPr>
        </p:nvSpPr>
        <p:spPr>
          <a:xfrm>
            <a:off x="467544" y="476672"/>
            <a:ext cx="504056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rgbClr val="0070C0"/>
              </a:buClr>
              <a:buSzPts val="3600"/>
              <a:buFont typeface="Twentieth Century"/>
              <a:buNone/>
            </a:pPr>
            <a:r>
              <a:rPr lang="en-GB" sz="3600" b="1">
                <a:solidFill>
                  <a:srgbClr val="0070C0"/>
                </a:solidFill>
              </a:rPr>
              <a:t/>
            </a:r>
            <a:br>
              <a:rPr lang="en-GB" sz="3600" b="1">
                <a:solidFill>
                  <a:srgbClr val="0070C0"/>
                </a:solidFill>
              </a:rPr>
            </a:br>
            <a:r>
              <a:rPr lang="en-GB" sz="3600" b="1">
                <a:solidFill>
                  <a:srgbClr val="0070C0"/>
                </a:solidFill>
              </a:rPr>
              <a:t>Year 12 Haydon Challenge a platform for success  </a:t>
            </a:r>
            <a:endParaRPr/>
          </a:p>
        </p:txBody>
      </p:sp>
      <p:pic>
        <p:nvPicPr>
          <p:cNvPr id="122" name="Google Shape;122;p8"/>
          <p:cNvPicPr preferRelativeResize="0"/>
          <p:nvPr/>
        </p:nvPicPr>
        <p:blipFill rotWithShape="1">
          <a:blip r:embed="rId3">
            <a:alphaModFix/>
          </a:blip>
          <a:srcRect/>
          <a:stretch/>
        </p:blipFill>
        <p:spPr>
          <a:xfrm>
            <a:off x="6120077" y="188640"/>
            <a:ext cx="2566723" cy="1124744"/>
          </a:xfrm>
          <a:prstGeom prst="rect">
            <a:avLst/>
          </a:prstGeom>
          <a:noFill/>
          <a:ln>
            <a:noFill/>
          </a:ln>
        </p:spPr>
      </p:pic>
      <p:pic>
        <p:nvPicPr>
          <p:cNvPr id="123" name="Google Shape;123;p8"/>
          <p:cNvPicPr preferRelativeResize="0"/>
          <p:nvPr/>
        </p:nvPicPr>
        <p:blipFill rotWithShape="1">
          <a:blip r:embed="rId4">
            <a:alphaModFix/>
          </a:blip>
          <a:srcRect/>
          <a:stretch/>
        </p:blipFill>
        <p:spPr>
          <a:xfrm>
            <a:off x="5862731" y="2420888"/>
            <a:ext cx="3248025" cy="2162175"/>
          </a:xfrm>
          <a:prstGeom prst="rect">
            <a:avLst/>
          </a:prstGeom>
          <a:noFill/>
          <a:ln>
            <a:noFill/>
          </a:ln>
        </p:spPr>
      </p:pic>
      <p:pic>
        <p:nvPicPr>
          <p:cNvPr id="124" name="Google Shape;124;p8"/>
          <p:cNvPicPr preferRelativeResize="0"/>
          <p:nvPr/>
        </p:nvPicPr>
        <p:blipFill rotWithShape="1">
          <a:blip r:embed="rId5">
            <a:alphaModFix/>
          </a:blip>
          <a:srcRect/>
          <a:stretch/>
        </p:blipFill>
        <p:spPr>
          <a:xfrm>
            <a:off x="5779425" y="4770587"/>
            <a:ext cx="3248025" cy="1562100"/>
          </a:xfrm>
          <a:prstGeom prst="rect">
            <a:avLst/>
          </a:prstGeom>
          <a:noFill/>
          <a:ln>
            <a:noFill/>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Shape 129"/>
        <p:cNvGrpSpPr/>
        <p:nvPr/>
      </p:nvGrpSpPr>
      <p:grpSpPr>
        <a:xfrm>
          <a:off x="0" y="0"/>
          <a:ext cx="0" cy="0"/>
          <a:chOff x="0" y="0"/>
          <a:chExt cx="0" cy="0"/>
        </a:xfrm>
      </p:grpSpPr>
      <p:sp>
        <p:nvSpPr>
          <p:cNvPr id="130" name="Google Shape;130;p9"/>
          <p:cNvSpPr txBox="1">
            <a:spLocks noGrp="1"/>
          </p:cNvSpPr>
          <p:nvPr>
            <p:ph type="body" idx="1"/>
          </p:nvPr>
        </p:nvSpPr>
        <p:spPr>
          <a:xfrm>
            <a:off x="458970" y="1979712"/>
            <a:ext cx="8229600" cy="4353347"/>
          </a:xfrm>
          <a:prstGeom prst="rect">
            <a:avLst/>
          </a:prstGeom>
          <a:noFill/>
          <a:ln>
            <a:noFill/>
          </a:ln>
        </p:spPr>
        <p:txBody>
          <a:bodyPr spcFirstLastPara="1" wrap="square" lIns="91425" tIns="45700" rIns="91425" bIns="45700" anchor="t" anchorCtr="0">
            <a:normAutofit fontScale="92500" lnSpcReduction="20000"/>
          </a:bodyPr>
          <a:lstStyle/>
          <a:p>
            <a:pPr marL="0" lvl="0" indent="0" algn="ctr" rtl="0">
              <a:lnSpc>
                <a:spcPct val="80000"/>
              </a:lnSpc>
              <a:spcBef>
                <a:spcPts val="0"/>
              </a:spcBef>
              <a:spcAft>
                <a:spcPts val="0"/>
              </a:spcAft>
              <a:buClr>
                <a:srgbClr val="0070C0"/>
              </a:buClr>
              <a:buSzPts val="2960"/>
              <a:buNone/>
            </a:pPr>
            <a:r>
              <a:rPr lang="en-GB" sz="3900" b="1" dirty="0">
                <a:solidFill>
                  <a:srgbClr val="0070C0"/>
                </a:solidFill>
              </a:rPr>
              <a:t>Head Boy  </a:t>
            </a:r>
            <a:r>
              <a:rPr lang="en-GB" sz="3900" b="1" dirty="0" smtClean="0">
                <a:solidFill>
                  <a:srgbClr val="0070C0"/>
                </a:solidFill>
              </a:rPr>
              <a:t>                </a:t>
            </a:r>
            <a:r>
              <a:rPr lang="en-GB" sz="3900" b="1" dirty="0">
                <a:solidFill>
                  <a:srgbClr val="0070C0"/>
                </a:solidFill>
              </a:rPr>
              <a:t>Head Girl </a:t>
            </a:r>
            <a:endParaRPr lang="en-GB" sz="3900" b="1" dirty="0" smtClean="0">
              <a:solidFill>
                <a:srgbClr val="0070C0"/>
              </a:solidFill>
            </a:endParaRPr>
          </a:p>
          <a:p>
            <a:pPr marL="0" lvl="0" indent="0" algn="ctr" rtl="0">
              <a:lnSpc>
                <a:spcPct val="80000"/>
              </a:lnSpc>
              <a:spcBef>
                <a:spcPts val="0"/>
              </a:spcBef>
              <a:spcAft>
                <a:spcPts val="0"/>
              </a:spcAft>
              <a:buClr>
                <a:srgbClr val="0070C0"/>
              </a:buClr>
              <a:buSzPts val="2960"/>
              <a:buNone/>
            </a:pPr>
            <a:endParaRPr lang="en-GB" sz="2960" b="1" dirty="0" smtClean="0">
              <a:solidFill>
                <a:srgbClr val="0070C0"/>
              </a:solidFill>
            </a:endParaRPr>
          </a:p>
          <a:p>
            <a:pPr marL="0" lvl="0" indent="0" algn="ctr" rtl="0">
              <a:lnSpc>
                <a:spcPct val="80000"/>
              </a:lnSpc>
              <a:spcBef>
                <a:spcPts val="0"/>
              </a:spcBef>
              <a:spcAft>
                <a:spcPts val="0"/>
              </a:spcAft>
              <a:buClr>
                <a:srgbClr val="0070C0"/>
              </a:buClr>
              <a:buSzPts val="2960"/>
              <a:buNone/>
            </a:pPr>
            <a:r>
              <a:rPr lang="en-GB" sz="2960" b="1" dirty="0" smtClean="0">
                <a:solidFill>
                  <a:srgbClr val="0070C0"/>
                </a:solidFill>
              </a:rPr>
              <a:t>           </a:t>
            </a:r>
            <a:r>
              <a:rPr lang="en-GB" sz="2960" b="1" dirty="0" err="1" smtClean="0">
                <a:solidFill>
                  <a:srgbClr val="0070C0"/>
                </a:solidFill>
              </a:rPr>
              <a:t>Prajesh</a:t>
            </a:r>
            <a:r>
              <a:rPr lang="en-GB" sz="2960" b="1" dirty="0" smtClean="0">
                <a:solidFill>
                  <a:srgbClr val="0070C0"/>
                </a:solidFill>
              </a:rPr>
              <a:t> Chauhan     Lauren Smith-Warwick</a:t>
            </a:r>
          </a:p>
          <a:p>
            <a:pPr marL="0" lvl="0" indent="0" algn="ctr" rtl="0">
              <a:lnSpc>
                <a:spcPct val="80000"/>
              </a:lnSpc>
              <a:spcBef>
                <a:spcPts val="0"/>
              </a:spcBef>
              <a:spcAft>
                <a:spcPts val="0"/>
              </a:spcAft>
              <a:buClr>
                <a:srgbClr val="0070C0"/>
              </a:buClr>
              <a:buSzPts val="2960"/>
              <a:buNone/>
            </a:pPr>
            <a:endParaRPr lang="en-GB" sz="2960" b="1" dirty="0" smtClean="0">
              <a:solidFill>
                <a:srgbClr val="0070C0"/>
              </a:solidFill>
            </a:endParaRPr>
          </a:p>
          <a:p>
            <a:pPr marL="0" lvl="0" indent="0" algn="ctr" rtl="0">
              <a:lnSpc>
                <a:spcPct val="80000"/>
              </a:lnSpc>
              <a:spcBef>
                <a:spcPts val="0"/>
              </a:spcBef>
              <a:spcAft>
                <a:spcPts val="0"/>
              </a:spcAft>
              <a:buClr>
                <a:srgbClr val="0070C0"/>
              </a:buClr>
              <a:buSzPts val="2960"/>
              <a:buNone/>
            </a:pPr>
            <a:endParaRPr lang="en-GB" sz="2960" b="1" dirty="0" smtClean="0">
              <a:solidFill>
                <a:srgbClr val="0070C0"/>
              </a:solidFill>
            </a:endParaRPr>
          </a:p>
          <a:p>
            <a:pPr marL="0" lvl="0" indent="0" algn="ctr" rtl="0">
              <a:lnSpc>
                <a:spcPct val="80000"/>
              </a:lnSpc>
              <a:spcBef>
                <a:spcPts val="0"/>
              </a:spcBef>
              <a:spcAft>
                <a:spcPts val="0"/>
              </a:spcAft>
              <a:buClr>
                <a:srgbClr val="0070C0"/>
              </a:buClr>
              <a:buSzPts val="2960"/>
              <a:buNone/>
            </a:pPr>
            <a:r>
              <a:rPr lang="en-GB" sz="2960" b="1" dirty="0" smtClean="0">
                <a:solidFill>
                  <a:schemeClr val="tx1">
                    <a:lumMod val="95000"/>
                    <a:lumOff val="5000"/>
                  </a:schemeClr>
                </a:solidFill>
              </a:rPr>
              <a:t>       </a:t>
            </a:r>
            <a:endParaRPr sz="2220" dirty="0">
              <a:solidFill>
                <a:schemeClr val="dk1"/>
              </a:solidFill>
            </a:endParaRPr>
          </a:p>
          <a:p>
            <a:pPr marL="342900" lvl="0" indent="-342900" algn="l" rtl="0">
              <a:lnSpc>
                <a:spcPct val="80000"/>
              </a:lnSpc>
              <a:spcBef>
                <a:spcPts val="444"/>
              </a:spcBef>
              <a:spcAft>
                <a:spcPts val="0"/>
              </a:spcAft>
              <a:buClr>
                <a:schemeClr val="dk1"/>
              </a:buClr>
              <a:buSzPts val="2220"/>
              <a:buChar char="–"/>
            </a:pPr>
            <a:r>
              <a:rPr lang="en-GB" sz="2220" dirty="0">
                <a:solidFill>
                  <a:schemeClr val="dk1"/>
                </a:solidFill>
              </a:rPr>
              <a:t>Why have you chosen to apply for University?</a:t>
            </a:r>
            <a:endParaRPr dirty="0"/>
          </a:p>
          <a:p>
            <a:pPr marL="342900" lvl="0" indent="-201930" algn="l" rtl="0">
              <a:lnSpc>
                <a:spcPct val="80000"/>
              </a:lnSpc>
              <a:spcBef>
                <a:spcPts val="444"/>
              </a:spcBef>
              <a:spcAft>
                <a:spcPts val="0"/>
              </a:spcAft>
              <a:buClr>
                <a:schemeClr val="lt1"/>
              </a:buClr>
              <a:buSzPts val="2220"/>
              <a:buNone/>
            </a:pPr>
            <a:endParaRPr sz="2220" dirty="0">
              <a:solidFill>
                <a:schemeClr val="dk1"/>
              </a:solidFill>
            </a:endParaRPr>
          </a:p>
          <a:p>
            <a:pPr marL="342900" lvl="0" indent="-342900" algn="l" rtl="0">
              <a:lnSpc>
                <a:spcPct val="80000"/>
              </a:lnSpc>
              <a:spcBef>
                <a:spcPts val="444"/>
              </a:spcBef>
              <a:spcAft>
                <a:spcPts val="0"/>
              </a:spcAft>
              <a:buClr>
                <a:schemeClr val="dk1"/>
              </a:buClr>
              <a:buSzPts val="2220"/>
              <a:buChar char="–"/>
            </a:pPr>
            <a:r>
              <a:rPr lang="en-GB" sz="2220" dirty="0">
                <a:solidFill>
                  <a:schemeClr val="dk1"/>
                </a:solidFill>
              </a:rPr>
              <a:t>What did you find most challenging about the application process?</a:t>
            </a:r>
            <a:endParaRPr dirty="0"/>
          </a:p>
          <a:p>
            <a:pPr marL="342900" lvl="0" indent="-201930" algn="l" rtl="0">
              <a:lnSpc>
                <a:spcPct val="80000"/>
              </a:lnSpc>
              <a:spcBef>
                <a:spcPts val="444"/>
              </a:spcBef>
              <a:spcAft>
                <a:spcPts val="0"/>
              </a:spcAft>
              <a:buClr>
                <a:schemeClr val="lt1"/>
              </a:buClr>
              <a:buSzPts val="2220"/>
              <a:buNone/>
            </a:pPr>
            <a:endParaRPr sz="2220" dirty="0">
              <a:solidFill>
                <a:schemeClr val="dk1"/>
              </a:solidFill>
            </a:endParaRPr>
          </a:p>
          <a:p>
            <a:pPr marL="342900" lvl="0" indent="-342900" algn="l" rtl="0">
              <a:lnSpc>
                <a:spcPct val="80000"/>
              </a:lnSpc>
              <a:spcBef>
                <a:spcPts val="444"/>
              </a:spcBef>
              <a:spcAft>
                <a:spcPts val="0"/>
              </a:spcAft>
              <a:buClr>
                <a:schemeClr val="dk1"/>
              </a:buClr>
              <a:buSzPts val="2220"/>
              <a:buChar char="–"/>
            </a:pPr>
            <a:r>
              <a:rPr lang="en-GB" sz="2220" dirty="0">
                <a:solidFill>
                  <a:schemeClr val="dk1"/>
                </a:solidFill>
              </a:rPr>
              <a:t>What piece of advice would you give for students to help with their applications?</a:t>
            </a:r>
            <a:endParaRPr dirty="0"/>
          </a:p>
          <a:p>
            <a:pPr marL="342900" lvl="0" indent="-201930" algn="l" rtl="0">
              <a:lnSpc>
                <a:spcPct val="80000"/>
              </a:lnSpc>
              <a:spcBef>
                <a:spcPts val="444"/>
              </a:spcBef>
              <a:spcAft>
                <a:spcPts val="0"/>
              </a:spcAft>
              <a:buClr>
                <a:schemeClr val="lt1"/>
              </a:buClr>
              <a:buSzPts val="2220"/>
              <a:buNone/>
            </a:pPr>
            <a:endParaRPr sz="2220" dirty="0">
              <a:solidFill>
                <a:schemeClr val="dk1"/>
              </a:solidFill>
            </a:endParaRPr>
          </a:p>
          <a:p>
            <a:pPr marL="342900" lvl="0" indent="-342900" algn="l" rtl="0">
              <a:lnSpc>
                <a:spcPct val="80000"/>
              </a:lnSpc>
              <a:spcBef>
                <a:spcPts val="444"/>
              </a:spcBef>
              <a:spcAft>
                <a:spcPts val="0"/>
              </a:spcAft>
              <a:buClr>
                <a:schemeClr val="dk1"/>
              </a:buClr>
              <a:buSzPts val="2220"/>
              <a:buChar char="–"/>
            </a:pPr>
            <a:r>
              <a:rPr lang="en-GB" sz="2220" dirty="0">
                <a:solidFill>
                  <a:schemeClr val="dk1"/>
                </a:solidFill>
              </a:rPr>
              <a:t>What offers have you received?</a:t>
            </a:r>
            <a:endParaRPr dirty="0"/>
          </a:p>
          <a:p>
            <a:pPr marL="0" lvl="0" indent="0" algn="l" rtl="0">
              <a:lnSpc>
                <a:spcPct val="80000"/>
              </a:lnSpc>
              <a:spcBef>
                <a:spcPts val="444"/>
              </a:spcBef>
              <a:spcAft>
                <a:spcPts val="0"/>
              </a:spcAft>
              <a:buClr>
                <a:schemeClr val="dk1"/>
              </a:buClr>
              <a:buSzPts val="2220"/>
              <a:buNone/>
            </a:pPr>
            <a:r>
              <a:rPr lang="en-GB" sz="2220" dirty="0">
                <a:solidFill>
                  <a:schemeClr val="dk1"/>
                </a:solidFill>
              </a:rPr>
              <a:t/>
            </a:r>
            <a:br>
              <a:rPr lang="en-GB" sz="2220" dirty="0">
                <a:solidFill>
                  <a:schemeClr val="dk1"/>
                </a:solidFill>
              </a:rPr>
            </a:br>
            <a:endParaRPr sz="2220" dirty="0">
              <a:solidFill>
                <a:schemeClr val="dk1"/>
              </a:solidFill>
            </a:endParaRPr>
          </a:p>
        </p:txBody>
      </p:sp>
      <p:sp>
        <p:nvSpPr>
          <p:cNvPr id="131" name="Google Shape;131;p9"/>
          <p:cNvSpPr txBox="1">
            <a:spLocks noGrp="1"/>
          </p:cNvSpPr>
          <p:nvPr>
            <p:ph type="title"/>
          </p:nvPr>
        </p:nvSpPr>
        <p:spPr>
          <a:xfrm>
            <a:off x="258618" y="476672"/>
            <a:ext cx="7132038"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0070C0"/>
              </a:buClr>
              <a:buSzPts val="3959"/>
              <a:buFont typeface="Twentieth Century"/>
              <a:buNone/>
            </a:pPr>
            <a:r>
              <a:rPr lang="en-GB" sz="3959" b="1" dirty="0">
                <a:solidFill>
                  <a:srgbClr val="0070C0"/>
                </a:solidFill>
              </a:rPr>
              <a:t>Student Top Tips for </a:t>
            </a:r>
            <a:br>
              <a:rPr lang="en-GB" sz="3959" b="1" dirty="0">
                <a:solidFill>
                  <a:srgbClr val="0070C0"/>
                </a:solidFill>
              </a:rPr>
            </a:br>
            <a:r>
              <a:rPr lang="en-GB" sz="3959" b="1" dirty="0">
                <a:solidFill>
                  <a:srgbClr val="0070C0"/>
                </a:solidFill>
              </a:rPr>
              <a:t>Success </a:t>
            </a:r>
            <a:endParaRPr sz="3959" b="1" dirty="0">
              <a:solidFill>
                <a:srgbClr val="0070C0"/>
              </a:solidFill>
            </a:endParaRPr>
          </a:p>
        </p:txBody>
      </p:sp>
      <p:pic>
        <p:nvPicPr>
          <p:cNvPr id="132" name="Google Shape;132;p9"/>
          <p:cNvPicPr preferRelativeResize="0"/>
          <p:nvPr/>
        </p:nvPicPr>
        <p:blipFill rotWithShape="1">
          <a:blip r:embed="rId3">
            <a:alphaModFix/>
          </a:blip>
          <a:srcRect/>
          <a:stretch/>
        </p:blipFill>
        <p:spPr>
          <a:xfrm>
            <a:off x="6228184" y="116632"/>
            <a:ext cx="2566723" cy="1124744"/>
          </a:xfrm>
          <a:prstGeom prst="rect">
            <a:avLst/>
          </a:prstGeom>
          <a:noFill/>
          <a:ln>
            <a:noFill/>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10"/>
          <p:cNvSpPr txBox="1">
            <a:spLocks noGrp="1"/>
          </p:cNvSpPr>
          <p:nvPr>
            <p:ph type="body" idx="1"/>
          </p:nvPr>
        </p:nvSpPr>
        <p:spPr>
          <a:xfrm>
            <a:off x="457200" y="1772816"/>
            <a:ext cx="8229600" cy="4353347"/>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80000"/>
              </a:lnSpc>
              <a:spcBef>
                <a:spcPts val="0"/>
              </a:spcBef>
              <a:spcAft>
                <a:spcPts val="0"/>
              </a:spcAft>
              <a:buClr>
                <a:schemeClr val="dk1"/>
              </a:buClr>
              <a:buSzPts val="2720"/>
              <a:buNone/>
            </a:pPr>
            <a:r>
              <a:rPr lang="en-GB" sz="2720" b="1" dirty="0">
                <a:solidFill>
                  <a:schemeClr val="dk1"/>
                </a:solidFill>
              </a:rPr>
              <a:t>Unifrog is the online destinations platform that all Haydon Students should use to:</a:t>
            </a:r>
            <a:endParaRPr dirty="0"/>
          </a:p>
          <a:p>
            <a:pPr marL="342900" lvl="0" indent="-342900" algn="l" rtl="0">
              <a:lnSpc>
                <a:spcPct val="80000"/>
              </a:lnSpc>
              <a:spcBef>
                <a:spcPts val="544"/>
              </a:spcBef>
              <a:spcAft>
                <a:spcPts val="0"/>
              </a:spcAft>
              <a:buClr>
                <a:schemeClr val="dk1"/>
              </a:buClr>
              <a:buSzPts val="2720"/>
              <a:buChar char="–"/>
            </a:pPr>
            <a:r>
              <a:rPr lang="en-GB" sz="2720" dirty="0">
                <a:solidFill>
                  <a:schemeClr val="dk1"/>
                </a:solidFill>
              </a:rPr>
              <a:t>Research careers/subjects and find links to wider academic engagement (such as </a:t>
            </a:r>
            <a:r>
              <a:rPr lang="en-GB" sz="2720" dirty="0" err="1">
                <a:solidFill>
                  <a:schemeClr val="dk1"/>
                </a:solidFill>
              </a:rPr>
              <a:t>Moocs</a:t>
            </a:r>
            <a:r>
              <a:rPr lang="en-GB" sz="2720" dirty="0">
                <a:solidFill>
                  <a:schemeClr val="dk1"/>
                </a:solidFill>
              </a:rPr>
              <a:t>)</a:t>
            </a:r>
            <a:endParaRPr dirty="0"/>
          </a:p>
          <a:p>
            <a:pPr marL="342900" lvl="0" indent="-342900" algn="l" rtl="0">
              <a:lnSpc>
                <a:spcPct val="80000"/>
              </a:lnSpc>
              <a:spcBef>
                <a:spcPts val="544"/>
              </a:spcBef>
              <a:spcAft>
                <a:spcPts val="0"/>
              </a:spcAft>
              <a:buClr>
                <a:schemeClr val="dk1"/>
              </a:buClr>
              <a:buSzPts val="2720"/>
              <a:buChar char="–"/>
            </a:pPr>
            <a:r>
              <a:rPr lang="en-GB" sz="2720" dirty="0">
                <a:solidFill>
                  <a:schemeClr val="dk1"/>
                </a:solidFill>
              </a:rPr>
              <a:t>Search for and compare University courses and create shortlists</a:t>
            </a:r>
            <a:endParaRPr dirty="0"/>
          </a:p>
          <a:p>
            <a:pPr marL="342900" lvl="0" indent="-342900" algn="l" rtl="0">
              <a:lnSpc>
                <a:spcPct val="80000"/>
              </a:lnSpc>
              <a:spcBef>
                <a:spcPts val="544"/>
              </a:spcBef>
              <a:spcAft>
                <a:spcPts val="0"/>
              </a:spcAft>
              <a:buClr>
                <a:schemeClr val="dk1"/>
              </a:buClr>
              <a:buSzPts val="2720"/>
              <a:buChar char="–"/>
            </a:pPr>
            <a:r>
              <a:rPr lang="en-GB" sz="2720" dirty="0">
                <a:solidFill>
                  <a:schemeClr val="dk1"/>
                </a:solidFill>
              </a:rPr>
              <a:t>Record activities that can be used later in a personal statement</a:t>
            </a:r>
            <a:endParaRPr dirty="0"/>
          </a:p>
          <a:p>
            <a:pPr marL="342900" lvl="0" indent="-342900" algn="l" rtl="0">
              <a:lnSpc>
                <a:spcPct val="80000"/>
              </a:lnSpc>
              <a:spcBef>
                <a:spcPts val="544"/>
              </a:spcBef>
              <a:spcAft>
                <a:spcPts val="0"/>
              </a:spcAft>
              <a:buClr>
                <a:schemeClr val="dk1"/>
              </a:buClr>
              <a:buSzPts val="2720"/>
              <a:buChar char="–"/>
            </a:pPr>
            <a:r>
              <a:rPr lang="en-GB" sz="2720" dirty="0">
                <a:solidFill>
                  <a:schemeClr val="dk1"/>
                </a:solidFill>
              </a:rPr>
              <a:t>Draft a personal statement </a:t>
            </a:r>
            <a:endParaRPr dirty="0"/>
          </a:p>
          <a:p>
            <a:pPr marL="0" lvl="0" indent="0" algn="l" rtl="0">
              <a:lnSpc>
                <a:spcPct val="80000"/>
              </a:lnSpc>
              <a:spcBef>
                <a:spcPts val="544"/>
              </a:spcBef>
              <a:spcAft>
                <a:spcPts val="0"/>
              </a:spcAft>
              <a:buClr>
                <a:schemeClr val="lt1"/>
              </a:buClr>
              <a:buSzPts val="2720"/>
              <a:buNone/>
            </a:pPr>
            <a:endParaRPr sz="2720" dirty="0">
              <a:solidFill>
                <a:schemeClr val="dk1"/>
              </a:solidFill>
            </a:endParaRPr>
          </a:p>
          <a:p>
            <a:pPr marL="0" lvl="0" indent="0" algn="l" rtl="0">
              <a:lnSpc>
                <a:spcPct val="80000"/>
              </a:lnSpc>
              <a:spcBef>
                <a:spcPts val="544"/>
              </a:spcBef>
              <a:spcAft>
                <a:spcPts val="0"/>
              </a:spcAft>
              <a:buClr>
                <a:srgbClr val="76923C"/>
              </a:buClr>
              <a:buSzPts val="2720"/>
              <a:buNone/>
            </a:pPr>
            <a:r>
              <a:rPr lang="en-GB" sz="2720" dirty="0" smtClean="0">
                <a:solidFill>
                  <a:schemeClr val="bg2"/>
                </a:solidFill>
              </a:rPr>
              <a:t>Parent login - www</a:t>
            </a:r>
          </a:p>
          <a:p>
            <a:pPr marL="0" lvl="0" indent="0" algn="l" rtl="0">
              <a:lnSpc>
                <a:spcPct val="80000"/>
              </a:lnSpc>
              <a:spcBef>
                <a:spcPts val="544"/>
              </a:spcBef>
              <a:spcAft>
                <a:spcPts val="0"/>
              </a:spcAft>
              <a:buClr>
                <a:srgbClr val="76923C"/>
              </a:buClr>
              <a:buSzPts val="2720"/>
              <a:buNone/>
            </a:pPr>
            <a:r>
              <a:rPr lang="en-GB" sz="2720" dirty="0" err="1" smtClean="0">
                <a:solidFill>
                  <a:srgbClr val="76923C"/>
                </a:solidFill>
              </a:rPr>
              <a:t>parenthaydon</a:t>
            </a:r>
            <a:endParaRPr sz="2720" dirty="0">
              <a:solidFill>
                <a:srgbClr val="76923C"/>
              </a:solidFill>
            </a:endParaRPr>
          </a:p>
        </p:txBody>
      </p:sp>
      <p:sp>
        <p:nvSpPr>
          <p:cNvPr id="139" name="Google Shape;139;p10"/>
          <p:cNvSpPr txBox="1">
            <a:spLocks noGrp="1"/>
          </p:cNvSpPr>
          <p:nvPr>
            <p:ph type="title"/>
          </p:nvPr>
        </p:nvSpPr>
        <p:spPr>
          <a:xfrm>
            <a:off x="467544" y="476672"/>
            <a:ext cx="6923112"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0070C0"/>
              </a:buClr>
              <a:buSzPts val="3959"/>
              <a:buFont typeface="Twentieth Century"/>
              <a:buNone/>
            </a:pPr>
            <a:r>
              <a:rPr lang="en-GB" sz="3959" b="1">
                <a:solidFill>
                  <a:srgbClr val="0070C0"/>
                </a:solidFill>
              </a:rPr>
              <a:t>Unifrog Sophie Oulton Regional Advisor</a:t>
            </a:r>
            <a:endParaRPr sz="3959" b="1">
              <a:solidFill>
                <a:srgbClr val="0070C0"/>
              </a:solidFill>
            </a:endParaRPr>
          </a:p>
        </p:txBody>
      </p:sp>
      <p:pic>
        <p:nvPicPr>
          <p:cNvPr id="140" name="Google Shape;140;p10"/>
          <p:cNvPicPr preferRelativeResize="0"/>
          <p:nvPr/>
        </p:nvPicPr>
        <p:blipFill rotWithShape="1">
          <a:blip r:embed="rId3">
            <a:alphaModFix/>
          </a:blip>
          <a:srcRect/>
          <a:stretch/>
        </p:blipFill>
        <p:spPr>
          <a:xfrm>
            <a:off x="6660225" y="188648"/>
            <a:ext cx="2026575" cy="888034"/>
          </a:xfrm>
          <a:prstGeom prst="rect">
            <a:avLst/>
          </a:prstGeom>
          <a:noFill/>
          <a:ln>
            <a:noFill/>
          </a:ln>
        </p:spPr>
      </p:pic>
      <p:pic>
        <p:nvPicPr>
          <p:cNvPr id="141" name="Google Shape;141;p10" descr="Image result for unifrog"/>
          <p:cNvPicPr preferRelativeResize="0"/>
          <p:nvPr/>
        </p:nvPicPr>
        <p:blipFill rotWithShape="1">
          <a:blip r:embed="rId4">
            <a:alphaModFix/>
          </a:blip>
          <a:srcRect/>
          <a:stretch/>
        </p:blipFill>
        <p:spPr>
          <a:xfrm>
            <a:off x="6660232" y="4941168"/>
            <a:ext cx="2290209" cy="1717657"/>
          </a:xfrm>
          <a:prstGeom prst="rect">
            <a:avLst/>
          </a:prstGeom>
          <a:noFill/>
          <a:ln>
            <a:noFill/>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1"/>
          <p:cNvSpPr txBox="1">
            <a:spLocks noGrp="1"/>
          </p:cNvSpPr>
          <p:nvPr>
            <p:ph type="title"/>
          </p:nvPr>
        </p:nvSpPr>
        <p:spPr>
          <a:xfrm>
            <a:off x="467544" y="476672"/>
            <a:ext cx="6923112"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0070C0"/>
              </a:buClr>
              <a:buSzPts val="3959"/>
              <a:buFont typeface="Twentieth Century"/>
              <a:buNone/>
            </a:pPr>
            <a:r>
              <a:rPr lang="en-GB" sz="3959" b="1">
                <a:solidFill>
                  <a:srgbClr val="0070C0"/>
                </a:solidFill>
              </a:rPr>
              <a:t>What are Admissions </a:t>
            </a:r>
            <a:br>
              <a:rPr lang="en-GB" sz="3959" b="1">
                <a:solidFill>
                  <a:srgbClr val="0070C0"/>
                </a:solidFill>
              </a:rPr>
            </a:br>
            <a:r>
              <a:rPr lang="en-GB" sz="3959" b="1">
                <a:solidFill>
                  <a:srgbClr val="0070C0"/>
                </a:solidFill>
              </a:rPr>
              <a:t>Tutors looking for?</a:t>
            </a:r>
            <a:endParaRPr sz="3959" b="1">
              <a:solidFill>
                <a:srgbClr val="0070C0"/>
              </a:solidFill>
            </a:endParaRPr>
          </a:p>
        </p:txBody>
      </p:sp>
      <p:sp>
        <p:nvSpPr>
          <p:cNvPr id="148" name="Google Shape;148;p11"/>
          <p:cNvSpPr txBox="1">
            <a:spLocks noGrp="1"/>
          </p:cNvSpPr>
          <p:nvPr>
            <p:ph type="body" idx="1"/>
          </p:nvPr>
        </p:nvSpPr>
        <p:spPr>
          <a:xfrm>
            <a:off x="467544" y="1958452"/>
            <a:ext cx="5400600" cy="4353347"/>
          </a:xfrm>
          <a:prstGeom prst="rect">
            <a:avLst/>
          </a:prstGeom>
          <a:noFill/>
          <a:ln>
            <a:noFill/>
          </a:ln>
        </p:spPr>
        <p:txBody>
          <a:bodyPr spcFirstLastPara="1" wrap="square" lIns="91425" tIns="45700" rIns="91425" bIns="45700" anchor="t" anchorCtr="0">
            <a:normAutofit lnSpcReduction="10000"/>
          </a:bodyPr>
          <a:lstStyle/>
          <a:p>
            <a:pPr marL="342900" lvl="0" indent="-342900" algn="l" rtl="0">
              <a:lnSpc>
                <a:spcPct val="80000"/>
              </a:lnSpc>
              <a:spcBef>
                <a:spcPts val="0"/>
              </a:spcBef>
              <a:spcAft>
                <a:spcPts val="0"/>
              </a:spcAft>
              <a:buClr>
                <a:schemeClr val="dk1"/>
              </a:buClr>
              <a:buSzPts val="2240"/>
              <a:buChar char="–"/>
            </a:pPr>
            <a:r>
              <a:rPr lang="en-GB" sz="2240">
                <a:solidFill>
                  <a:schemeClr val="dk1"/>
                </a:solidFill>
              </a:rPr>
              <a:t>Academic grades to meet the entrance criteria (some will look at GCSEs as well as A Levels and BTECs)</a:t>
            </a:r>
            <a:br>
              <a:rPr lang="en-GB" sz="2240">
                <a:solidFill>
                  <a:schemeClr val="dk1"/>
                </a:solidFill>
              </a:rPr>
            </a:br>
            <a:endParaRPr sz="2240">
              <a:solidFill>
                <a:schemeClr val="dk1"/>
              </a:solidFill>
            </a:endParaRPr>
          </a:p>
          <a:p>
            <a:pPr marL="342900" lvl="0" indent="-342900" algn="l" rtl="0">
              <a:lnSpc>
                <a:spcPct val="80000"/>
              </a:lnSpc>
              <a:spcBef>
                <a:spcPts val="448"/>
              </a:spcBef>
              <a:spcAft>
                <a:spcPts val="0"/>
              </a:spcAft>
              <a:buClr>
                <a:schemeClr val="dk1"/>
              </a:buClr>
              <a:buSzPts val="2240"/>
              <a:buChar char="–"/>
            </a:pPr>
            <a:r>
              <a:rPr lang="en-GB" sz="2240">
                <a:solidFill>
                  <a:schemeClr val="dk1"/>
                </a:solidFill>
              </a:rPr>
              <a:t>Intellectual ability, but importantly they are looking for academic potential</a:t>
            </a:r>
            <a:br>
              <a:rPr lang="en-GB" sz="2240">
                <a:solidFill>
                  <a:schemeClr val="dk1"/>
                </a:solidFill>
              </a:rPr>
            </a:br>
            <a:endParaRPr sz="2240">
              <a:solidFill>
                <a:schemeClr val="dk1"/>
              </a:solidFill>
            </a:endParaRPr>
          </a:p>
          <a:p>
            <a:pPr marL="342900" lvl="0" indent="-342900" algn="l" rtl="0">
              <a:lnSpc>
                <a:spcPct val="80000"/>
              </a:lnSpc>
              <a:spcBef>
                <a:spcPts val="448"/>
              </a:spcBef>
              <a:spcAft>
                <a:spcPts val="0"/>
              </a:spcAft>
              <a:buClr>
                <a:schemeClr val="dk1"/>
              </a:buClr>
              <a:buSzPts val="2240"/>
              <a:buChar char="–"/>
            </a:pPr>
            <a:r>
              <a:rPr lang="en-GB" sz="2240">
                <a:solidFill>
                  <a:schemeClr val="dk1"/>
                </a:solidFill>
              </a:rPr>
              <a:t>Your Personal Statement is your chance to prove your commitment to a subject and to furthering your education. It is much more than “just good grades”</a:t>
            </a:r>
            <a:br>
              <a:rPr lang="en-GB" sz="2240">
                <a:solidFill>
                  <a:schemeClr val="dk1"/>
                </a:solidFill>
              </a:rPr>
            </a:br>
            <a:endParaRPr sz="2240">
              <a:solidFill>
                <a:schemeClr val="dk1"/>
              </a:solidFill>
            </a:endParaRPr>
          </a:p>
          <a:p>
            <a:pPr marL="342900" lvl="0" indent="-342900" algn="l" rtl="0">
              <a:lnSpc>
                <a:spcPct val="80000"/>
              </a:lnSpc>
              <a:spcBef>
                <a:spcPts val="448"/>
              </a:spcBef>
              <a:spcAft>
                <a:spcPts val="0"/>
              </a:spcAft>
              <a:buClr>
                <a:schemeClr val="dk1"/>
              </a:buClr>
              <a:buSzPts val="2240"/>
              <a:buChar char="–"/>
            </a:pPr>
            <a:r>
              <a:rPr lang="en-GB" sz="2240">
                <a:solidFill>
                  <a:schemeClr val="dk1"/>
                </a:solidFill>
              </a:rPr>
              <a:t>What can you do to develop and build experience and evidence to use on your Personal Statement?....</a:t>
            </a:r>
            <a:endParaRPr sz="2240">
              <a:solidFill>
                <a:schemeClr val="dk1"/>
              </a:solidFill>
            </a:endParaRPr>
          </a:p>
        </p:txBody>
      </p:sp>
      <p:pic>
        <p:nvPicPr>
          <p:cNvPr id="149" name="Google Shape;149;p11"/>
          <p:cNvPicPr preferRelativeResize="0"/>
          <p:nvPr/>
        </p:nvPicPr>
        <p:blipFill rotWithShape="1">
          <a:blip r:embed="rId3">
            <a:alphaModFix/>
          </a:blip>
          <a:srcRect/>
          <a:stretch/>
        </p:blipFill>
        <p:spPr>
          <a:xfrm>
            <a:off x="6228184" y="116632"/>
            <a:ext cx="2566723" cy="1124744"/>
          </a:xfrm>
          <a:prstGeom prst="rect">
            <a:avLst/>
          </a:prstGeom>
          <a:noFill/>
          <a:ln>
            <a:noFill/>
          </a:ln>
        </p:spPr>
      </p:pic>
      <p:pic>
        <p:nvPicPr>
          <p:cNvPr id="150" name="Google Shape;150;p11" descr="https://media.thetab.com/blogs.dir/90/files/2018/08/unnamed-file-14.jpg"/>
          <p:cNvPicPr preferRelativeResize="0"/>
          <p:nvPr/>
        </p:nvPicPr>
        <p:blipFill rotWithShape="1">
          <a:blip r:embed="rId4">
            <a:alphaModFix/>
          </a:blip>
          <a:srcRect l="3452" t="9183" r="30739" b="57845"/>
          <a:stretch/>
        </p:blipFill>
        <p:spPr>
          <a:xfrm>
            <a:off x="6035381" y="2708920"/>
            <a:ext cx="2952328" cy="3934394"/>
          </a:xfrm>
          <a:prstGeom prst="rect">
            <a:avLst/>
          </a:prstGeom>
          <a:noFill/>
          <a:ln>
            <a:noFill/>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13"/>
          <p:cNvSpPr txBox="1">
            <a:spLocks noGrp="1"/>
          </p:cNvSpPr>
          <p:nvPr>
            <p:ph type="title"/>
          </p:nvPr>
        </p:nvSpPr>
        <p:spPr>
          <a:xfrm>
            <a:off x="444401" y="32265"/>
            <a:ext cx="6923112"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70C0"/>
              </a:buClr>
              <a:buSzPts val="4400"/>
              <a:buFont typeface="Gill Sans"/>
              <a:buNone/>
            </a:pPr>
            <a:r>
              <a:rPr lang="en-GB" dirty="0">
                <a:solidFill>
                  <a:srgbClr val="0070C0"/>
                </a:solidFill>
                <a:latin typeface="Gill Sans"/>
                <a:ea typeface="Gill Sans"/>
                <a:cs typeface="Gill Sans"/>
                <a:sym typeface="Gill Sans"/>
              </a:rPr>
              <a:t>What about the cost?</a:t>
            </a:r>
            <a:endParaRPr dirty="0"/>
          </a:p>
        </p:txBody>
      </p:sp>
      <p:sp>
        <p:nvSpPr>
          <p:cNvPr id="157" name="Google Shape;157;p13"/>
          <p:cNvSpPr txBox="1">
            <a:spLocks noGrp="1"/>
          </p:cNvSpPr>
          <p:nvPr>
            <p:ph type="body" idx="1"/>
          </p:nvPr>
        </p:nvSpPr>
        <p:spPr>
          <a:xfrm>
            <a:off x="444401" y="1013300"/>
            <a:ext cx="8229600" cy="1983652"/>
          </a:xfrm>
          <a:prstGeom prst="rect">
            <a:avLst/>
          </a:prstGeom>
          <a:solidFill>
            <a:schemeClr val="lt1"/>
          </a:solidFill>
          <a:ln>
            <a:noFill/>
          </a:ln>
        </p:spPr>
        <p:txBody>
          <a:bodyPr spcFirstLastPara="1" wrap="square" lIns="91425" tIns="45700" rIns="91425" bIns="45700" anchor="t" anchorCtr="0">
            <a:noAutofit/>
          </a:bodyPr>
          <a:lstStyle/>
          <a:p>
            <a:pPr marL="342900">
              <a:spcBef>
                <a:spcPts val="0"/>
              </a:spcBef>
              <a:buClr>
                <a:schemeClr val="dk1"/>
              </a:buClr>
              <a:buSzPts val="2200"/>
              <a:buFont typeface="Arial"/>
              <a:buNone/>
            </a:pPr>
            <a:r>
              <a:rPr lang="en-GB" sz="2200" b="1" dirty="0">
                <a:solidFill>
                  <a:schemeClr val="dk1"/>
                </a:solidFill>
              </a:rPr>
              <a:t>Choosing University will be the most expensive option and courses</a:t>
            </a:r>
            <a:endParaRPr dirty="0"/>
          </a:p>
          <a:p>
            <a:pPr marL="342900">
              <a:spcBef>
                <a:spcPts val="440"/>
              </a:spcBef>
              <a:buClr>
                <a:schemeClr val="dk1"/>
              </a:buClr>
              <a:buSzPts val="2200"/>
              <a:buFont typeface="Arial"/>
              <a:buNone/>
            </a:pPr>
            <a:r>
              <a:rPr lang="en-GB" sz="2200" b="1" dirty="0">
                <a:solidFill>
                  <a:schemeClr val="dk1"/>
                </a:solidFill>
              </a:rPr>
              <a:t>often charge  up to £9,250 per year of study,  but </a:t>
            </a:r>
            <a:r>
              <a:rPr lang="en-GB" sz="2200" b="1" dirty="0" smtClean="0">
                <a:solidFill>
                  <a:schemeClr val="dk1"/>
                </a:solidFill>
              </a:rPr>
              <a:t>it is important to</a:t>
            </a:r>
            <a:r>
              <a:rPr lang="en-GB" dirty="0"/>
              <a:t> </a:t>
            </a:r>
            <a:r>
              <a:rPr lang="en-GB" sz="2200" b="1" dirty="0" smtClean="0">
                <a:solidFill>
                  <a:schemeClr val="dk1"/>
                </a:solidFill>
              </a:rPr>
              <a:t>understand </a:t>
            </a:r>
            <a:r>
              <a:rPr lang="en-GB" sz="2200" b="1" dirty="0">
                <a:solidFill>
                  <a:schemeClr val="dk1"/>
                </a:solidFill>
              </a:rPr>
              <a:t>what support you will receive to cover this</a:t>
            </a:r>
            <a:r>
              <a:rPr lang="en-GB" sz="2200" dirty="0">
                <a:solidFill>
                  <a:schemeClr val="dk1"/>
                </a:solidFill>
              </a:rPr>
              <a:t>.</a:t>
            </a:r>
            <a:endParaRPr dirty="0"/>
          </a:p>
        </p:txBody>
      </p:sp>
      <p:sp>
        <p:nvSpPr>
          <p:cNvPr id="158" name="Google Shape;158;p13"/>
          <p:cNvSpPr/>
          <p:nvPr/>
        </p:nvSpPr>
        <p:spPr>
          <a:xfrm>
            <a:off x="271463" y="2996952"/>
            <a:ext cx="8715375" cy="403183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200" b="1" i="0" u="none" strike="noStrike" cap="none" dirty="0">
                <a:solidFill>
                  <a:schemeClr val="dk1"/>
                </a:solidFill>
                <a:latin typeface="Twentieth Century"/>
                <a:ea typeface="Twentieth Century"/>
                <a:cs typeface="Twentieth Century"/>
                <a:sym typeface="Twentieth Century"/>
              </a:rPr>
              <a:t>Tuition fee loans - </a:t>
            </a:r>
            <a:r>
              <a:rPr lang="en-GB" sz="2200" b="0" i="0" u="none" strike="noStrike" cap="none" dirty="0">
                <a:solidFill>
                  <a:schemeClr val="dk1"/>
                </a:solidFill>
                <a:latin typeface="Twentieth Century"/>
                <a:ea typeface="Twentieth Century"/>
                <a:cs typeface="Twentieth Century"/>
                <a:sym typeface="Twentieth Century"/>
              </a:rPr>
              <a:t> cover the full cost of your course, are paid directly to the course provider, and you won’t have to pay it back until after your course, when you’re earning above a certain level.</a:t>
            </a:r>
            <a:endParaRPr dirty="0"/>
          </a:p>
          <a:p>
            <a:pPr marL="0" marR="0" lvl="0" indent="0" algn="l" rtl="0">
              <a:spcBef>
                <a:spcPts val="0"/>
              </a:spcBef>
              <a:spcAft>
                <a:spcPts val="0"/>
              </a:spcAft>
              <a:buNone/>
            </a:pPr>
            <a:endParaRPr sz="2200" b="0" i="0" u="none" strike="noStrike" cap="none" dirty="0">
              <a:solidFill>
                <a:schemeClr val="dk1"/>
              </a:solidFill>
              <a:latin typeface="Twentieth Century"/>
              <a:ea typeface="Twentieth Century"/>
              <a:cs typeface="Twentieth Century"/>
              <a:sym typeface="Twentieth Century"/>
            </a:endParaRPr>
          </a:p>
          <a:p>
            <a:pPr marL="0" marR="0" lvl="0" indent="0" algn="l" rtl="0">
              <a:spcBef>
                <a:spcPts val="0"/>
              </a:spcBef>
              <a:spcAft>
                <a:spcPts val="0"/>
              </a:spcAft>
              <a:buNone/>
            </a:pPr>
            <a:r>
              <a:rPr lang="en-GB" sz="2200" b="1" i="0" u="none" strike="noStrike" cap="none" dirty="0">
                <a:solidFill>
                  <a:schemeClr val="dk1"/>
                </a:solidFill>
                <a:latin typeface="Twentieth Century"/>
                <a:ea typeface="Twentieth Century"/>
                <a:cs typeface="Twentieth Century"/>
                <a:sym typeface="Twentieth Century"/>
              </a:rPr>
              <a:t>Maintenance loans  - </a:t>
            </a:r>
            <a:r>
              <a:rPr lang="en-GB" sz="2200" b="0" i="0" u="none" strike="noStrike" cap="none" dirty="0">
                <a:solidFill>
                  <a:schemeClr val="dk1"/>
                </a:solidFill>
                <a:latin typeface="Twentieth Century"/>
                <a:ea typeface="Twentieth Century"/>
                <a:cs typeface="Twentieth Century"/>
                <a:sym typeface="Twentieth Century"/>
              </a:rPr>
              <a:t>can be applied for at the same time, lending you money at the start of each term to help with living expenses. How much you get depends on your household income, where you study, where you live and how long for. As with Tuition fee loans you won’t have to pay it back until after your course, when you’re earning above a certain level.</a:t>
            </a:r>
            <a:endParaRPr dirty="0"/>
          </a:p>
          <a:p>
            <a:pPr marL="0" marR="0" lvl="0" indent="0" algn="l" rtl="0">
              <a:spcBef>
                <a:spcPts val="0"/>
              </a:spcBef>
              <a:spcAft>
                <a:spcPts val="0"/>
              </a:spcAft>
              <a:buNone/>
            </a:pPr>
            <a:endParaRPr sz="1800" b="0" i="0" u="none" strike="noStrike" cap="none" dirty="0">
              <a:solidFill>
                <a:schemeClr val="dk1"/>
              </a:solidFill>
              <a:latin typeface="Twentieth Century"/>
              <a:ea typeface="Twentieth Century"/>
              <a:cs typeface="Twentieth Century"/>
              <a:sym typeface="Twentieth Century"/>
            </a:endParaRPr>
          </a:p>
          <a:p>
            <a:pPr marL="0" marR="0" lvl="0" indent="0" algn="l" rtl="0">
              <a:spcBef>
                <a:spcPts val="0"/>
              </a:spcBef>
              <a:spcAft>
                <a:spcPts val="0"/>
              </a:spcAft>
              <a:buNone/>
            </a:pPr>
            <a:r>
              <a:rPr lang="en-GB" sz="1800" b="0" i="0" u="none" strike="noStrike" cap="none" dirty="0">
                <a:solidFill>
                  <a:schemeClr val="dk1"/>
                </a:solidFill>
                <a:latin typeface="Twentieth Century"/>
                <a:ea typeface="Twentieth Century"/>
                <a:cs typeface="Twentieth Century"/>
                <a:sym typeface="Twentieth Century"/>
              </a:rPr>
              <a:t> </a:t>
            </a:r>
            <a:endParaRPr dirty="0"/>
          </a:p>
        </p:txBody>
      </p:sp>
      <p:pic>
        <p:nvPicPr>
          <p:cNvPr id="159" name="Google Shape;159;p13"/>
          <p:cNvPicPr preferRelativeResize="0"/>
          <p:nvPr/>
        </p:nvPicPr>
        <p:blipFill rotWithShape="1">
          <a:blip r:embed="rId3">
            <a:alphaModFix/>
          </a:blip>
          <a:srcRect/>
          <a:stretch/>
        </p:blipFill>
        <p:spPr>
          <a:xfrm>
            <a:off x="6634428" y="0"/>
            <a:ext cx="2152386" cy="1052473"/>
          </a:xfrm>
          <a:prstGeom prst="rect">
            <a:avLst/>
          </a:prstGeom>
          <a:noFill/>
          <a:ln>
            <a:noFill/>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Shape 164"/>
        <p:cNvGrpSpPr/>
        <p:nvPr/>
      </p:nvGrpSpPr>
      <p:grpSpPr>
        <a:xfrm>
          <a:off x="0" y="0"/>
          <a:ext cx="0" cy="0"/>
          <a:chOff x="0" y="0"/>
          <a:chExt cx="0" cy="0"/>
        </a:xfrm>
      </p:grpSpPr>
      <p:sp>
        <p:nvSpPr>
          <p:cNvPr id="165" name="Google Shape;165;p14"/>
          <p:cNvSpPr txBox="1">
            <a:spLocks noGrp="1"/>
          </p:cNvSpPr>
          <p:nvPr>
            <p:ph type="body" idx="1"/>
          </p:nvPr>
        </p:nvSpPr>
        <p:spPr>
          <a:xfrm>
            <a:off x="457200" y="1772816"/>
            <a:ext cx="8229600" cy="4353347"/>
          </a:xfrm>
          <a:prstGeom prst="rect">
            <a:avLst/>
          </a:prstGeom>
          <a:noFill/>
          <a:ln>
            <a:noFill/>
          </a:ln>
        </p:spPr>
        <p:txBody>
          <a:bodyPr spcFirstLastPara="1" wrap="square" lIns="91425" tIns="45700" rIns="91425" bIns="45700" anchor="t" anchorCtr="0">
            <a:normAutofit/>
          </a:bodyPr>
          <a:lstStyle/>
          <a:p>
            <a:pPr marL="342900" lvl="0" indent="-342900" algn="l" rtl="0">
              <a:lnSpc>
                <a:spcPct val="90000"/>
              </a:lnSpc>
              <a:spcBef>
                <a:spcPts val="0"/>
              </a:spcBef>
              <a:spcAft>
                <a:spcPts val="0"/>
              </a:spcAft>
              <a:buClr>
                <a:schemeClr val="dk1"/>
              </a:buClr>
              <a:buSzPts val="2960"/>
              <a:buFont typeface="Arial"/>
              <a:buChar char="•"/>
            </a:pPr>
            <a:r>
              <a:rPr lang="en-GB" sz="2960">
                <a:solidFill>
                  <a:schemeClr val="dk1"/>
                </a:solidFill>
              </a:rPr>
              <a:t>University Bursaries</a:t>
            </a:r>
            <a:br>
              <a:rPr lang="en-GB" sz="2960">
                <a:solidFill>
                  <a:schemeClr val="dk1"/>
                </a:solidFill>
              </a:rPr>
            </a:br>
            <a:endParaRPr sz="2960">
              <a:solidFill>
                <a:schemeClr val="dk1"/>
              </a:solidFill>
            </a:endParaRPr>
          </a:p>
          <a:p>
            <a:pPr marL="342900" lvl="0" indent="-342900" algn="l" rtl="0">
              <a:lnSpc>
                <a:spcPct val="90000"/>
              </a:lnSpc>
              <a:spcBef>
                <a:spcPts val="592"/>
              </a:spcBef>
              <a:spcAft>
                <a:spcPts val="0"/>
              </a:spcAft>
              <a:buClr>
                <a:schemeClr val="dk1"/>
              </a:buClr>
              <a:buSzPts val="2960"/>
              <a:buFont typeface="Arial"/>
              <a:buChar char="•"/>
            </a:pPr>
            <a:r>
              <a:rPr lang="en-GB" sz="2960">
                <a:solidFill>
                  <a:schemeClr val="dk1"/>
                </a:solidFill>
              </a:rPr>
              <a:t>Scholarships </a:t>
            </a:r>
            <a:br>
              <a:rPr lang="en-GB" sz="2960">
                <a:solidFill>
                  <a:schemeClr val="dk1"/>
                </a:solidFill>
              </a:rPr>
            </a:br>
            <a:endParaRPr sz="2960">
              <a:solidFill>
                <a:schemeClr val="dk1"/>
              </a:solidFill>
            </a:endParaRPr>
          </a:p>
          <a:p>
            <a:pPr marL="342900" lvl="0" indent="-342900" algn="l" rtl="0">
              <a:lnSpc>
                <a:spcPct val="90000"/>
              </a:lnSpc>
              <a:spcBef>
                <a:spcPts val="592"/>
              </a:spcBef>
              <a:spcAft>
                <a:spcPts val="0"/>
              </a:spcAft>
              <a:buClr>
                <a:schemeClr val="dk1"/>
              </a:buClr>
              <a:buSzPts val="2960"/>
              <a:buFont typeface="Arial"/>
              <a:buChar char="•"/>
            </a:pPr>
            <a:r>
              <a:rPr lang="en-GB" sz="2960">
                <a:solidFill>
                  <a:schemeClr val="dk1"/>
                </a:solidFill>
              </a:rPr>
              <a:t>Disability or learning support allowances</a:t>
            </a:r>
            <a:br>
              <a:rPr lang="en-GB" sz="2960">
                <a:solidFill>
                  <a:schemeClr val="dk1"/>
                </a:solidFill>
              </a:rPr>
            </a:br>
            <a:endParaRPr sz="2960">
              <a:solidFill>
                <a:schemeClr val="dk1"/>
              </a:solidFill>
            </a:endParaRPr>
          </a:p>
          <a:p>
            <a:pPr marL="342900" lvl="0" indent="-342900" algn="l" rtl="0">
              <a:lnSpc>
                <a:spcPct val="90000"/>
              </a:lnSpc>
              <a:spcBef>
                <a:spcPts val="592"/>
              </a:spcBef>
              <a:spcAft>
                <a:spcPts val="0"/>
              </a:spcAft>
              <a:buClr>
                <a:schemeClr val="dk1"/>
              </a:buClr>
              <a:buSzPts val="2960"/>
              <a:buFont typeface="Arial"/>
              <a:buChar char="•"/>
            </a:pPr>
            <a:r>
              <a:rPr lang="en-GB" sz="2960">
                <a:solidFill>
                  <a:schemeClr val="dk1"/>
                </a:solidFill>
              </a:rPr>
              <a:t>University hardship funds</a:t>
            </a:r>
            <a:br>
              <a:rPr lang="en-GB" sz="2960">
                <a:solidFill>
                  <a:schemeClr val="dk1"/>
                </a:solidFill>
              </a:rPr>
            </a:br>
            <a:endParaRPr sz="2960">
              <a:solidFill>
                <a:schemeClr val="dk1"/>
              </a:solidFill>
            </a:endParaRPr>
          </a:p>
          <a:p>
            <a:pPr marL="342900" lvl="0" indent="-342900" algn="l" rtl="0">
              <a:lnSpc>
                <a:spcPct val="90000"/>
              </a:lnSpc>
              <a:spcBef>
                <a:spcPts val="592"/>
              </a:spcBef>
              <a:spcAft>
                <a:spcPts val="0"/>
              </a:spcAft>
              <a:buClr>
                <a:schemeClr val="dk1"/>
              </a:buClr>
              <a:buSzPts val="2960"/>
              <a:buFont typeface="Arial"/>
              <a:buChar char="•"/>
            </a:pPr>
            <a:r>
              <a:rPr lang="en-GB" sz="2960">
                <a:solidFill>
                  <a:schemeClr val="dk1"/>
                </a:solidFill>
              </a:rPr>
              <a:t>Corporate sponsorship</a:t>
            </a:r>
            <a:endParaRPr sz="2960">
              <a:solidFill>
                <a:schemeClr val="dk1"/>
              </a:solidFill>
            </a:endParaRPr>
          </a:p>
        </p:txBody>
      </p:sp>
      <p:sp>
        <p:nvSpPr>
          <p:cNvPr id="166" name="Google Shape;166;p14"/>
          <p:cNvSpPr txBox="1">
            <a:spLocks noGrp="1"/>
          </p:cNvSpPr>
          <p:nvPr>
            <p:ph type="title"/>
          </p:nvPr>
        </p:nvSpPr>
        <p:spPr>
          <a:xfrm>
            <a:off x="457200" y="334254"/>
            <a:ext cx="6923112"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70C0"/>
              </a:buClr>
              <a:buSzPts val="4400"/>
              <a:buFont typeface="Twentieth Century"/>
              <a:buNone/>
            </a:pPr>
            <a:r>
              <a:rPr lang="en-GB" b="1">
                <a:solidFill>
                  <a:srgbClr val="0070C0"/>
                </a:solidFill>
              </a:rPr>
              <a:t>Other Sources </a:t>
            </a:r>
            <a:endParaRPr/>
          </a:p>
        </p:txBody>
      </p:sp>
      <p:pic>
        <p:nvPicPr>
          <p:cNvPr id="167" name="Google Shape;167;p14"/>
          <p:cNvPicPr preferRelativeResize="0"/>
          <p:nvPr/>
        </p:nvPicPr>
        <p:blipFill rotWithShape="1">
          <a:blip r:embed="rId3">
            <a:alphaModFix/>
          </a:blip>
          <a:srcRect/>
          <a:stretch/>
        </p:blipFill>
        <p:spPr>
          <a:xfrm>
            <a:off x="6120077" y="188640"/>
            <a:ext cx="2566723" cy="1124744"/>
          </a:xfrm>
          <a:prstGeom prst="rect">
            <a:avLst/>
          </a:prstGeom>
          <a:noFill/>
          <a:ln>
            <a:noFill/>
          </a:ln>
        </p:spPr>
      </p:pic>
      <p:sp>
        <p:nvSpPr>
          <p:cNvPr id="168" name="Google Shape;168;p14" descr="Image result for student finance"/>
          <p:cNvSpPr/>
          <p:nvPr/>
        </p:nvSpPr>
        <p:spPr>
          <a:xfrm>
            <a:off x="-164080" y="3743029"/>
            <a:ext cx="105359" cy="10535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169" name="Google Shape;169;p14" descr="Image result for student finance"/>
          <p:cNvPicPr preferRelativeResize="0"/>
          <p:nvPr/>
        </p:nvPicPr>
        <p:blipFill rotWithShape="1">
          <a:blip r:embed="rId4">
            <a:alphaModFix/>
          </a:blip>
          <a:srcRect/>
          <a:stretch/>
        </p:blipFill>
        <p:spPr>
          <a:xfrm>
            <a:off x="5869015" y="4797152"/>
            <a:ext cx="3292463" cy="2196073"/>
          </a:xfrm>
          <a:prstGeom prst="rect">
            <a:avLst/>
          </a:prstGeom>
          <a:noFill/>
          <a:ln>
            <a:noFill/>
          </a:ln>
        </p:spPr>
      </p:pic>
      <p:pic>
        <p:nvPicPr>
          <p:cNvPr id="170" name="Google Shape;170;p14"/>
          <p:cNvPicPr preferRelativeResize="0"/>
          <p:nvPr/>
        </p:nvPicPr>
        <p:blipFill>
          <a:blip r:embed="rId5">
            <a:alphaModFix/>
          </a:blip>
          <a:stretch>
            <a:fillRect/>
          </a:stretch>
        </p:blipFill>
        <p:spPr>
          <a:xfrm rot="955109">
            <a:off x="5684700" y="1772825"/>
            <a:ext cx="3162300" cy="1447800"/>
          </a:xfrm>
          <a:prstGeom prst="rect">
            <a:avLst/>
          </a:prstGeom>
          <a:noFill/>
          <a:ln>
            <a:noFill/>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Shape 174"/>
        <p:cNvGrpSpPr/>
        <p:nvPr/>
      </p:nvGrpSpPr>
      <p:grpSpPr>
        <a:xfrm>
          <a:off x="0" y="0"/>
          <a:ext cx="0" cy="0"/>
          <a:chOff x="0" y="0"/>
          <a:chExt cx="0" cy="0"/>
        </a:xfrm>
      </p:grpSpPr>
      <p:sp>
        <p:nvSpPr>
          <p:cNvPr id="175" name="Google Shape;175;p15"/>
          <p:cNvSpPr txBox="1">
            <a:spLocks noGrp="1"/>
          </p:cNvSpPr>
          <p:nvPr>
            <p:ph type="title"/>
          </p:nvPr>
        </p:nvSpPr>
        <p:spPr>
          <a:xfrm>
            <a:off x="251516" y="451301"/>
            <a:ext cx="8640900" cy="36723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70C0"/>
              </a:buClr>
              <a:buSzPts val="4400"/>
              <a:buFont typeface="Twentieth Century"/>
              <a:buNone/>
            </a:pPr>
            <a:r>
              <a:rPr lang="en-GB">
                <a:solidFill>
                  <a:srgbClr val="0070C0"/>
                </a:solidFill>
              </a:rPr>
              <a:t>It is important to remember….</a:t>
            </a:r>
            <a:br>
              <a:rPr lang="en-GB">
                <a:solidFill>
                  <a:srgbClr val="0070C0"/>
                </a:solidFill>
              </a:rPr>
            </a:br>
            <a:r>
              <a:rPr lang="en-GB">
                <a:solidFill>
                  <a:srgbClr val="0070C0"/>
                </a:solidFill>
              </a:rPr>
              <a:t/>
            </a:r>
            <a:br>
              <a:rPr lang="en-GB">
                <a:solidFill>
                  <a:srgbClr val="0070C0"/>
                </a:solidFill>
              </a:rPr>
            </a:br>
            <a:r>
              <a:rPr lang="en-GB">
                <a:solidFill>
                  <a:srgbClr val="0070C0"/>
                </a:solidFill>
              </a:rPr>
              <a:t/>
            </a:r>
            <a:br>
              <a:rPr lang="en-GB">
                <a:solidFill>
                  <a:srgbClr val="0070C0"/>
                </a:solidFill>
              </a:rPr>
            </a:br>
            <a:endParaRPr>
              <a:solidFill>
                <a:srgbClr val="0070C0"/>
              </a:solidFill>
            </a:endParaRPr>
          </a:p>
        </p:txBody>
      </p:sp>
      <p:sp>
        <p:nvSpPr>
          <p:cNvPr id="176" name="Google Shape;176;p15"/>
          <p:cNvSpPr txBox="1"/>
          <p:nvPr/>
        </p:nvSpPr>
        <p:spPr>
          <a:xfrm>
            <a:off x="1179661" y="1998182"/>
            <a:ext cx="7776900" cy="11388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Calibri"/>
                <a:ea typeface="Calibri"/>
                <a:cs typeface="Calibri"/>
                <a:sym typeface="Calibri"/>
              </a:rPr>
              <a:t/>
            </a:r>
            <a:br>
              <a:rPr lang="en-GB" sz="1800">
                <a:solidFill>
                  <a:schemeClr val="lt1"/>
                </a:solidFill>
                <a:latin typeface="Calibri"/>
                <a:ea typeface="Calibri"/>
                <a:cs typeface="Calibri"/>
                <a:sym typeface="Calibri"/>
              </a:rPr>
            </a:br>
            <a:r>
              <a:rPr lang="en-GB" sz="3200" b="1" u="sng">
                <a:solidFill>
                  <a:schemeClr val="dk1"/>
                </a:solidFill>
                <a:latin typeface="Calibri"/>
                <a:ea typeface="Calibri"/>
                <a:cs typeface="Calibri"/>
                <a:sym typeface="Calibri"/>
              </a:rPr>
              <a:t>UNIVERSITY IS NOT FOR EVERYONE</a:t>
            </a:r>
            <a:r>
              <a:rPr lang="en-GB" sz="1800" u="sng">
                <a:solidFill>
                  <a:schemeClr val="dk1"/>
                </a:solidFill>
                <a:latin typeface="Calibri"/>
                <a:ea typeface="Calibri"/>
                <a:cs typeface="Calibri"/>
                <a:sym typeface="Calibri"/>
              </a:rPr>
              <a:t/>
            </a:r>
            <a:br>
              <a:rPr lang="en-GB" sz="1800" u="sng">
                <a:solidFill>
                  <a:schemeClr val="dk1"/>
                </a:solidFill>
                <a:latin typeface="Calibri"/>
                <a:ea typeface="Calibri"/>
                <a:cs typeface="Calibri"/>
                <a:sym typeface="Calibri"/>
              </a:rPr>
            </a:br>
            <a:endParaRPr sz="1800" u="sng">
              <a:solidFill>
                <a:schemeClr val="dk1"/>
              </a:solidFill>
              <a:latin typeface="Calibri"/>
              <a:ea typeface="Calibri"/>
              <a:cs typeface="Calibri"/>
              <a:sym typeface="Calibri"/>
            </a:endParaRPr>
          </a:p>
        </p:txBody>
      </p:sp>
      <p:pic>
        <p:nvPicPr>
          <p:cNvPr id="177" name="Google Shape;177;p15"/>
          <p:cNvPicPr preferRelativeResize="0"/>
          <p:nvPr/>
        </p:nvPicPr>
        <p:blipFill rotWithShape="1">
          <a:blip r:embed="rId3">
            <a:alphaModFix/>
          </a:blip>
          <a:srcRect/>
          <a:stretch/>
        </p:blipFill>
        <p:spPr>
          <a:xfrm>
            <a:off x="6120077" y="188640"/>
            <a:ext cx="2566723" cy="1124744"/>
          </a:xfrm>
          <a:prstGeom prst="rect">
            <a:avLst/>
          </a:prstGeom>
          <a:noFill/>
          <a:ln>
            <a:noFill/>
          </a:ln>
        </p:spPr>
      </p:pic>
      <p:pic>
        <p:nvPicPr>
          <p:cNvPr id="178" name="Google Shape;178;p15"/>
          <p:cNvPicPr preferRelativeResize="0"/>
          <p:nvPr/>
        </p:nvPicPr>
        <p:blipFill>
          <a:blip r:embed="rId4">
            <a:alphaModFix/>
          </a:blip>
          <a:stretch>
            <a:fillRect/>
          </a:stretch>
        </p:blipFill>
        <p:spPr>
          <a:xfrm>
            <a:off x="1909425" y="2998841"/>
            <a:ext cx="5838350" cy="3540850"/>
          </a:xfrm>
          <a:prstGeom prst="rect">
            <a:avLst/>
          </a:prstGeom>
          <a:noFill/>
          <a:ln>
            <a:noFill/>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type="title"/>
          </p:nvPr>
        </p:nvSpPr>
        <p:spPr>
          <a:xfrm>
            <a:off x="330505" y="620274"/>
            <a:ext cx="8647112" cy="490538"/>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rgbClr val="0070C0"/>
              </a:buClr>
              <a:buSzPts val="4000"/>
              <a:buFont typeface="Twentieth Century"/>
              <a:buNone/>
            </a:pPr>
            <a:r>
              <a:rPr lang="en-GB" sz="4000" b="1">
                <a:solidFill>
                  <a:srgbClr val="0070C0"/>
                </a:solidFill>
              </a:rPr>
              <a:t>Higher and Degree </a:t>
            </a:r>
            <a:br>
              <a:rPr lang="en-GB" sz="4000" b="1">
                <a:solidFill>
                  <a:srgbClr val="0070C0"/>
                </a:solidFill>
              </a:rPr>
            </a:br>
            <a:r>
              <a:rPr lang="en-GB" sz="4000" b="1">
                <a:solidFill>
                  <a:srgbClr val="0070C0"/>
                </a:solidFill>
              </a:rPr>
              <a:t>apprenticeships</a:t>
            </a:r>
            <a:endParaRPr/>
          </a:p>
        </p:txBody>
      </p:sp>
      <p:grpSp>
        <p:nvGrpSpPr>
          <p:cNvPr id="185" name="Google Shape;185;p18"/>
          <p:cNvGrpSpPr/>
          <p:nvPr/>
        </p:nvGrpSpPr>
        <p:grpSpPr>
          <a:xfrm>
            <a:off x="6858000" y="4656138"/>
            <a:ext cx="2087563" cy="1781175"/>
            <a:chOff x="2579913" y="2345815"/>
            <a:chExt cx="4690835" cy="3322514"/>
          </a:xfrm>
        </p:grpSpPr>
        <p:pic>
          <p:nvPicPr>
            <p:cNvPr id="186" name="Google Shape;186;p18"/>
            <p:cNvPicPr preferRelativeResize="0"/>
            <p:nvPr/>
          </p:nvPicPr>
          <p:blipFill rotWithShape="1">
            <a:blip r:embed="rId3">
              <a:alphaModFix/>
            </a:blip>
            <a:srcRect/>
            <a:stretch/>
          </p:blipFill>
          <p:spPr>
            <a:xfrm>
              <a:off x="3070224" y="2796664"/>
              <a:ext cx="3581402" cy="2835786"/>
            </a:xfrm>
            <a:prstGeom prst="rect">
              <a:avLst/>
            </a:prstGeom>
            <a:noFill/>
            <a:ln>
              <a:noFill/>
            </a:ln>
          </p:spPr>
        </p:pic>
        <p:pic>
          <p:nvPicPr>
            <p:cNvPr id="187" name="Google Shape;187;p18"/>
            <p:cNvPicPr preferRelativeResize="0"/>
            <p:nvPr/>
          </p:nvPicPr>
          <p:blipFill rotWithShape="1">
            <a:blip r:embed="rId4">
              <a:alphaModFix/>
            </a:blip>
            <a:srcRect/>
            <a:stretch/>
          </p:blipFill>
          <p:spPr>
            <a:xfrm>
              <a:off x="6476999" y="2345815"/>
              <a:ext cx="793749" cy="634999"/>
            </a:xfrm>
            <a:prstGeom prst="rect">
              <a:avLst/>
            </a:prstGeom>
            <a:noFill/>
            <a:ln>
              <a:noFill/>
            </a:ln>
          </p:spPr>
        </p:pic>
        <p:pic>
          <p:nvPicPr>
            <p:cNvPr id="188" name="Google Shape;188;p18"/>
            <p:cNvPicPr preferRelativeResize="0"/>
            <p:nvPr/>
          </p:nvPicPr>
          <p:blipFill rotWithShape="1">
            <a:blip r:embed="rId5">
              <a:alphaModFix/>
            </a:blip>
            <a:srcRect/>
            <a:stretch/>
          </p:blipFill>
          <p:spPr>
            <a:xfrm>
              <a:off x="4229100" y="3107814"/>
              <a:ext cx="654050" cy="578583"/>
            </a:xfrm>
            <a:prstGeom prst="rect">
              <a:avLst/>
            </a:prstGeom>
            <a:noFill/>
            <a:ln>
              <a:noFill/>
            </a:ln>
          </p:spPr>
        </p:pic>
        <p:pic>
          <p:nvPicPr>
            <p:cNvPr id="189" name="Google Shape;189;p18"/>
            <p:cNvPicPr preferRelativeResize="0"/>
            <p:nvPr/>
          </p:nvPicPr>
          <p:blipFill rotWithShape="1">
            <a:blip r:embed="rId6">
              <a:alphaModFix/>
            </a:blip>
            <a:srcRect/>
            <a:stretch/>
          </p:blipFill>
          <p:spPr>
            <a:xfrm>
              <a:off x="5756274" y="4559300"/>
              <a:ext cx="720725" cy="540544"/>
            </a:xfrm>
            <a:prstGeom prst="rect">
              <a:avLst/>
            </a:prstGeom>
            <a:noFill/>
            <a:ln>
              <a:noFill/>
            </a:ln>
          </p:spPr>
        </p:pic>
        <p:pic>
          <p:nvPicPr>
            <p:cNvPr id="190" name="Google Shape;190;p18"/>
            <p:cNvPicPr preferRelativeResize="0"/>
            <p:nvPr/>
          </p:nvPicPr>
          <p:blipFill rotWithShape="1">
            <a:blip r:embed="rId7">
              <a:alphaModFix/>
            </a:blip>
            <a:srcRect/>
            <a:stretch/>
          </p:blipFill>
          <p:spPr>
            <a:xfrm>
              <a:off x="2795813" y="4079875"/>
              <a:ext cx="548821" cy="488950"/>
            </a:xfrm>
            <a:prstGeom prst="rect">
              <a:avLst/>
            </a:prstGeom>
            <a:noFill/>
            <a:ln>
              <a:noFill/>
            </a:ln>
          </p:spPr>
        </p:pic>
        <p:pic>
          <p:nvPicPr>
            <p:cNvPr id="191" name="Google Shape;191;p18"/>
            <p:cNvPicPr preferRelativeResize="0"/>
            <p:nvPr/>
          </p:nvPicPr>
          <p:blipFill rotWithShape="1">
            <a:blip r:embed="rId8">
              <a:alphaModFix/>
            </a:blip>
            <a:srcRect/>
            <a:stretch/>
          </p:blipFill>
          <p:spPr>
            <a:xfrm>
              <a:off x="3564581" y="3798627"/>
              <a:ext cx="215900" cy="203200"/>
            </a:xfrm>
            <a:prstGeom prst="rect">
              <a:avLst/>
            </a:prstGeom>
            <a:noFill/>
            <a:ln>
              <a:noFill/>
            </a:ln>
          </p:spPr>
        </p:pic>
        <p:pic>
          <p:nvPicPr>
            <p:cNvPr id="192" name="Google Shape;192;p18"/>
            <p:cNvPicPr preferRelativeResize="0"/>
            <p:nvPr/>
          </p:nvPicPr>
          <p:blipFill rotWithShape="1">
            <a:blip r:embed="rId8">
              <a:alphaModFix/>
            </a:blip>
            <a:srcRect/>
            <a:stretch/>
          </p:blipFill>
          <p:spPr>
            <a:xfrm>
              <a:off x="3780481" y="2980814"/>
              <a:ext cx="215900" cy="203200"/>
            </a:xfrm>
            <a:prstGeom prst="rect">
              <a:avLst/>
            </a:prstGeom>
            <a:noFill/>
            <a:ln>
              <a:noFill/>
            </a:ln>
          </p:spPr>
        </p:pic>
        <p:pic>
          <p:nvPicPr>
            <p:cNvPr id="193" name="Google Shape;193;p18"/>
            <p:cNvPicPr preferRelativeResize="0"/>
            <p:nvPr/>
          </p:nvPicPr>
          <p:blipFill rotWithShape="1">
            <a:blip r:embed="rId8">
              <a:alphaModFix/>
            </a:blip>
            <a:srcRect/>
            <a:stretch/>
          </p:blipFill>
          <p:spPr>
            <a:xfrm>
              <a:off x="6955641" y="3483197"/>
              <a:ext cx="215900" cy="203200"/>
            </a:xfrm>
            <a:prstGeom prst="rect">
              <a:avLst/>
            </a:prstGeom>
            <a:noFill/>
            <a:ln>
              <a:noFill/>
            </a:ln>
          </p:spPr>
        </p:pic>
        <p:pic>
          <p:nvPicPr>
            <p:cNvPr id="194" name="Google Shape;194;p18"/>
            <p:cNvPicPr preferRelativeResize="0"/>
            <p:nvPr/>
          </p:nvPicPr>
          <p:blipFill rotWithShape="1">
            <a:blip r:embed="rId8">
              <a:alphaModFix/>
            </a:blip>
            <a:srcRect/>
            <a:stretch/>
          </p:blipFill>
          <p:spPr>
            <a:xfrm>
              <a:off x="4229100" y="5465129"/>
              <a:ext cx="215900" cy="203200"/>
            </a:xfrm>
            <a:prstGeom prst="rect">
              <a:avLst/>
            </a:prstGeom>
            <a:noFill/>
            <a:ln>
              <a:noFill/>
            </a:ln>
          </p:spPr>
        </p:pic>
        <p:pic>
          <p:nvPicPr>
            <p:cNvPr id="195" name="Google Shape;195;p18"/>
            <p:cNvPicPr preferRelativeResize="0"/>
            <p:nvPr/>
          </p:nvPicPr>
          <p:blipFill rotWithShape="1">
            <a:blip r:embed="rId8">
              <a:alphaModFix/>
            </a:blip>
            <a:srcRect/>
            <a:stretch/>
          </p:blipFill>
          <p:spPr>
            <a:xfrm>
              <a:off x="5239179" y="5261929"/>
              <a:ext cx="215900" cy="203200"/>
            </a:xfrm>
            <a:prstGeom prst="rect">
              <a:avLst/>
            </a:prstGeom>
            <a:noFill/>
            <a:ln>
              <a:noFill/>
            </a:ln>
          </p:spPr>
        </p:pic>
        <p:pic>
          <p:nvPicPr>
            <p:cNvPr id="196" name="Google Shape;196;p18"/>
            <p:cNvPicPr preferRelativeResize="0"/>
            <p:nvPr/>
          </p:nvPicPr>
          <p:blipFill rotWithShape="1">
            <a:blip r:embed="rId8">
              <a:alphaModFix/>
            </a:blip>
            <a:srcRect/>
            <a:stretch/>
          </p:blipFill>
          <p:spPr>
            <a:xfrm>
              <a:off x="2579913" y="4896644"/>
              <a:ext cx="215900" cy="203200"/>
            </a:xfrm>
            <a:prstGeom prst="rect">
              <a:avLst/>
            </a:prstGeom>
            <a:noFill/>
            <a:ln>
              <a:noFill/>
            </a:ln>
          </p:spPr>
        </p:pic>
        <p:pic>
          <p:nvPicPr>
            <p:cNvPr id="197" name="Google Shape;197;p18"/>
            <p:cNvPicPr preferRelativeResize="0"/>
            <p:nvPr/>
          </p:nvPicPr>
          <p:blipFill rotWithShape="1">
            <a:blip r:embed="rId9">
              <a:alphaModFix/>
            </a:blip>
            <a:srcRect/>
            <a:stretch/>
          </p:blipFill>
          <p:spPr>
            <a:xfrm>
              <a:off x="5239179" y="5261929"/>
              <a:ext cx="215900" cy="203200"/>
            </a:xfrm>
            <a:prstGeom prst="rect">
              <a:avLst/>
            </a:prstGeom>
            <a:noFill/>
            <a:ln>
              <a:noFill/>
            </a:ln>
          </p:spPr>
        </p:pic>
        <p:pic>
          <p:nvPicPr>
            <p:cNvPr id="198" name="Google Shape;198;p18"/>
            <p:cNvPicPr preferRelativeResize="0"/>
            <p:nvPr/>
          </p:nvPicPr>
          <p:blipFill rotWithShape="1">
            <a:blip r:embed="rId9">
              <a:alphaModFix/>
            </a:blip>
            <a:srcRect/>
            <a:stretch/>
          </p:blipFill>
          <p:spPr>
            <a:xfrm>
              <a:off x="3564581" y="3798627"/>
              <a:ext cx="215900" cy="203200"/>
            </a:xfrm>
            <a:prstGeom prst="rect">
              <a:avLst/>
            </a:prstGeom>
            <a:noFill/>
            <a:ln>
              <a:noFill/>
            </a:ln>
          </p:spPr>
        </p:pic>
        <p:pic>
          <p:nvPicPr>
            <p:cNvPr id="199" name="Google Shape;199;p18"/>
            <p:cNvPicPr preferRelativeResize="0"/>
            <p:nvPr/>
          </p:nvPicPr>
          <p:blipFill rotWithShape="1">
            <a:blip r:embed="rId9">
              <a:alphaModFix/>
            </a:blip>
            <a:srcRect/>
            <a:stretch/>
          </p:blipFill>
          <p:spPr>
            <a:xfrm>
              <a:off x="4775200" y="2695064"/>
              <a:ext cx="215900" cy="203200"/>
            </a:xfrm>
            <a:prstGeom prst="rect">
              <a:avLst/>
            </a:prstGeom>
            <a:noFill/>
            <a:ln>
              <a:noFill/>
            </a:ln>
          </p:spPr>
        </p:pic>
        <p:pic>
          <p:nvPicPr>
            <p:cNvPr id="200" name="Google Shape;200;p18"/>
            <p:cNvPicPr preferRelativeResize="0"/>
            <p:nvPr/>
          </p:nvPicPr>
          <p:blipFill rotWithShape="1">
            <a:blip r:embed="rId9">
              <a:alphaModFix/>
            </a:blip>
            <a:srcRect/>
            <a:stretch/>
          </p:blipFill>
          <p:spPr>
            <a:xfrm>
              <a:off x="6808198" y="4356100"/>
              <a:ext cx="215900" cy="203200"/>
            </a:xfrm>
            <a:prstGeom prst="rect">
              <a:avLst/>
            </a:prstGeom>
            <a:noFill/>
            <a:ln>
              <a:noFill/>
            </a:ln>
          </p:spPr>
        </p:pic>
      </p:grpSp>
      <p:sp>
        <p:nvSpPr>
          <p:cNvPr id="201" name="Google Shape;201;p18"/>
          <p:cNvSpPr/>
          <p:nvPr/>
        </p:nvSpPr>
        <p:spPr>
          <a:xfrm>
            <a:off x="361950" y="1619250"/>
            <a:ext cx="8453438" cy="47101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Calibri"/>
                <a:ea typeface="Calibri"/>
                <a:cs typeface="Calibri"/>
                <a:sym typeface="Calibri"/>
              </a:rPr>
              <a:t>They offer many of the benefits of higher education without the cost as your tuition fees are paid for by your employer and the Government.  You will not only be learning, but earning a salary, from day one. </a:t>
            </a:r>
            <a:endParaRPr/>
          </a:p>
          <a:p>
            <a:pPr marL="0" marR="0" lvl="0" indent="0" algn="l" rtl="0">
              <a:spcBef>
                <a:spcPts val="0"/>
              </a:spcBef>
              <a:spcAft>
                <a:spcPts val="0"/>
              </a:spcAft>
              <a:buNone/>
            </a:pPr>
            <a:endParaRPr sz="2000">
              <a:solidFill>
                <a:schemeClr val="dk1"/>
              </a:solidFill>
              <a:latin typeface="Calibri"/>
              <a:ea typeface="Calibri"/>
              <a:cs typeface="Calibri"/>
              <a:sym typeface="Calibri"/>
            </a:endParaRPr>
          </a:p>
          <a:p>
            <a:pPr marL="0" marR="0" lvl="0" indent="0" algn="l" rtl="0">
              <a:spcBef>
                <a:spcPts val="0"/>
              </a:spcBef>
              <a:spcAft>
                <a:spcPts val="0"/>
              </a:spcAft>
              <a:buNone/>
            </a:pPr>
            <a:r>
              <a:rPr lang="en-GB" sz="2000">
                <a:solidFill>
                  <a:schemeClr val="dk1"/>
                </a:solidFill>
                <a:latin typeface="Calibri"/>
                <a:ea typeface="Calibri"/>
                <a:cs typeface="Calibri"/>
                <a:sym typeface="Calibri"/>
              </a:rPr>
              <a:t>Universities offer their degree apprentices exactly the same student experience as other students, so you will still have access to the student union, sports facilities, student discounts etc.</a:t>
            </a:r>
            <a:endParaRPr/>
          </a:p>
          <a:p>
            <a:pPr marL="0" marR="0" lvl="0" indent="0" algn="l" rtl="0">
              <a:spcBef>
                <a:spcPts val="0"/>
              </a:spcBef>
              <a:spcAft>
                <a:spcPts val="0"/>
              </a:spcAft>
              <a:buNone/>
            </a:pPr>
            <a:endParaRPr sz="2000">
              <a:solidFill>
                <a:schemeClr val="dk1"/>
              </a:solidFill>
              <a:latin typeface="Calibri"/>
              <a:ea typeface="Calibri"/>
              <a:cs typeface="Calibri"/>
              <a:sym typeface="Calibri"/>
            </a:endParaRPr>
          </a:p>
          <a:p>
            <a:pPr marL="0" marR="0" lvl="0" indent="0" algn="l" rtl="0">
              <a:spcBef>
                <a:spcPts val="0"/>
              </a:spcBef>
              <a:spcAft>
                <a:spcPts val="0"/>
              </a:spcAft>
              <a:buNone/>
            </a:pPr>
            <a:r>
              <a:rPr lang="en-GB" sz="2000">
                <a:solidFill>
                  <a:schemeClr val="dk1"/>
                </a:solidFill>
                <a:latin typeface="Calibri"/>
                <a:ea typeface="Calibri"/>
                <a:cs typeface="Calibri"/>
                <a:sym typeface="Calibri"/>
              </a:rPr>
              <a:t>With an apprenticeship, you gain the competitive advantage of gaining at least 3 years’ work experience whilst completing your degree. </a:t>
            </a:r>
            <a:endParaRPr/>
          </a:p>
          <a:p>
            <a:pPr marL="0" marR="0" lvl="0" indent="0" algn="l" rtl="0">
              <a:spcBef>
                <a:spcPts val="0"/>
              </a:spcBef>
              <a:spcAft>
                <a:spcPts val="0"/>
              </a:spcAft>
              <a:buNone/>
            </a:pPr>
            <a:endParaRPr sz="2000">
              <a:solidFill>
                <a:schemeClr val="dk1"/>
              </a:solidFill>
              <a:latin typeface="Calibri"/>
              <a:ea typeface="Calibri"/>
              <a:cs typeface="Calibri"/>
              <a:sym typeface="Calibri"/>
            </a:endParaRPr>
          </a:p>
          <a:p>
            <a:pPr marL="0" marR="0" lvl="0" indent="0" algn="l" rtl="0">
              <a:spcBef>
                <a:spcPts val="0"/>
              </a:spcBef>
              <a:spcAft>
                <a:spcPts val="0"/>
              </a:spcAft>
              <a:buNone/>
            </a:pPr>
            <a:r>
              <a:rPr lang="en-GB" sz="2000">
                <a:solidFill>
                  <a:schemeClr val="dk1"/>
                </a:solidFill>
                <a:latin typeface="Calibri"/>
                <a:ea typeface="Calibri"/>
                <a:cs typeface="Calibri"/>
                <a:sym typeface="Calibri"/>
              </a:rPr>
              <a:t>But remember – it’s hard work as a degree apprentice. </a:t>
            </a:r>
            <a:endParaRPr/>
          </a:p>
          <a:p>
            <a:pPr marL="0" marR="0" lvl="0" indent="0" algn="l" rtl="0">
              <a:spcBef>
                <a:spcPts val="0"/>
              </a:spcBef>
              <a:spcAft>
                <a:spcPts val="0"/>
              </a:spcAft>
              <a:buNone/>
            </a:pPr>
            <a:r>
              <a:rPr lang="en-GB" sz="2000">
                <a:solidFill>
                  <a:schemeClr val="dk1"/>
                </a:solidFill>
                <a:latin typeface="Calibri"/>
                <a:ea typeface="Calibri"/>
                <a:cs typeface="Calibri"/>
                <a:sym typeface="Calibri"/>
              </a:rPr>
              <a:t>You’ll be working full time </a:t>
            </a:r>
            <a:r>
              <a:rPr lang="en-GB" sz="2000" b="1">
                <a:solidFill>
                  <a:schemeClr val="dk1"/>
                </a:solidFill>
                <a:latin typeface="Calibri"/>
                <a:ea typeface="Calibri"/>
                <a:cs typeface="Calibri"/>
                <a:sym typeface="Calibri"/>
              </a:rPr>
              <a:t>and </a:t>
            </a:r>
            <a:r>
              <a:rPr lang="en-GB" sz="2000">
                <a:solidFill>
                  <a:schemeClr val="dk1"/>
                </a:solidFill>
                <a:latin typeface="Calibri"/>
                <a:ea typeface="Calibri"/>
                <a:cs typeface="Calibri"/>
                <a:sym typeface="Calibri"/>
              </a:rPr>
              <a:t>fitting in the equivalent of a </a:t>
            </a:r>
            <a:br>
              <a:rPr lang="en-GB" sz="2000">
                <a:solidFill>
                  <a:schemeClr val="dk1"/>
                </a:solidFill>
                <a:latin typeface="Calibri"/>
                <a:ea typeface="Calibri"/>
                <a:cs typeface="Calibri"/>
                <a:sym typeface="Calibri"/>
              </a:rPr>
            </a:br>
            <a:r>
              <a:rPr lang="en-GB" sz="2000">
                <a:solidFill>
                  <a:schemeClr val="dk1"/>
                </a:solidFill>
                <a:latin typeface="Calibri"/>
                <a:ea typeface="Calibri"/>
                <a:cs typeface="Calibri"/>
                <a:sym typeface="Calibri"/>
              </a:rPr>
              <a:t>full time degree alongside it. It might take a bit longer, 4 years </a:t>
            </a:r>
            <a:br>
              <a:rPr lang="en-GB" sz="2000">
                <a:solidFill>
                  <a:schemeClr val="dk1"/>
                </a:solidFill>
                <a:latin typeface="Calibri"/>
                <a:ea typeface="Calibri"/>
                <a:cs typeface="Calibri"/>
                <a:sym typeface="Calibri"/>
              </a:rPr>
            </a:br>
            <a:r>
              <a:rPr lang="en-GB" sz="2000">
                <a:solidFill>
                  <a:schemeClr val="dk1"/>
                </a:solidFill>
                <a:latin typeface="Calibri"/>
                <a:ea typeface="Calibri"/>
                <a:cs typeface="Calibri"/>
                <a:sym typeface="Calibri"/>
              </a:rPr>
              <a:t>instead of 3, but you’ll achieve exactly the same degree.</a:t>
            </a:r>
            <a:endParaRPr sz="2000" b="1">
              <a:solidFill>
                <a:schemeClr val="dk1"/>
              </a:solidFill>
              <a:latin typeface="Calibri"/>
              <a:ea typeface="Calibri"/>
              <a:cs typeface="Calibri"/>
              <a:sym typeface="Calibri"/>
            </a:endParaRPr>
          </a:p>
        </p:txBody>
      </p:sp>
      <p:pic>
        <p:nvPicPr>
          <p:cNvPr id="202" name="Google Shape;202;p18"/>
          <p:cNvPicPr preferRelativeResize="0"/>
          <p:nvPr/>
        </p:nvPicPr>
        <p:blipFill rotWithShape="1">
          <a:blip r:embed="rId10">
            <a:alphaModFix/>
          </a:blip>
          <a:srcRect/>
          <a:stretch/>
        </p:blipFill>
        <p:spPr>
          <a:xfrm>
            <a:off x="6120077" y="188640"/>
            <a:ext cx="2566723" cy="1124744"/>
          </a:xfrm>
          <a:prstGeom prst="rect">
            <a:avLst/>
          </a:prstGeom>
          <a:noFill/>
          <a:ln>
            <a:noFill/>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17"/>
          <p:cNvSpPr txBox="1">
            <a:spLocks noGrp="1"/>
          </p:cNvSpPr>
          <p:nvPr>
            <p:ph type="sldNum" idx="12"/>
          </p:nvPr>
        </p:nvSpPr>
        <p:spPr>
          <a:xfrm>
            <a:off x="415925" y="6554788"/>
            <a:ext cx="282575" cy="14287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GB" sz="1800">
                <a:solidFill>
                  <a:srgbClr val="898989"/>
                </a:solidFill>
                <a:latin typeface="Calibri"/>
                <a:ea typeface="Calibri"/>
                <a:cs typeface="Calibri"/>
                <a:sym typeface="Calibri"/>
              </a:rPr>
              <a:t>16</a:t>
            </a:fld>
            <a:endParaRPr sz="1800">
              <a:solidFill>
                <a:srgbClr val="898989"/>
              </a:solidFill>
              <a:latin typeface="Calibri"/>
              <a:ea typeface="Calibri"/>
              <a:cs typeface="Calibri"/>
              <a:sym typeface="Calibri"/>
            </a:endParaRPr>
          </a:p>
        </p:txBody>
      </p:sp>
      <p:graphicFrame>
        <p:nvGraphicFramePr>
          <p:cNvPr id="209" name="Google Shape;209;p17"/>
          <p:cNvGraphicFramePr/>
          <p:nvPr/>
        </p:nvGraphicFramePr>
        <p:xfrm>
          <a:off x="698500" y="1541463"/>
          <a:ext cx="7974025" cy="4759370"/>
        </p:xfrm>
        <a:graphic>
          <a:graphicData uri="http://schemas.openxmlformats.org/drawingml/2006/table">
            <a:tbl>
              <a:tblPr>
                <a:noFill/>
                <a:tableStyleId>{4CF30662-451F-40B2-BF85-2B6B61D60DDC}</a:tableStyleId>
              </a:tblPr>
              <a:tblGrid>
                <a:gridCol w="1871675"/>
                <a:gridCol w="2019300"/>
                <a:gridCol w="1662100"/>
                <a:gridCol w="2420950"/>
              </a:tblGrid>
              <a:tr h="774700">
                <a:tc>
                  <a:txBody>
                    <a:bodyPr/>
                    <a:lstStyle/>
                    <a:p>
                      <a:pPr marL="0" marR="0" lvl="0" indent="0" algn="l" rtl="0">
                        <a:lnSpc>
                          <a:spcPct val="100000"/>
                        </a:lnSpc>
                        <a:spcBef>
                          <a:spcPts val="0"/>
                        </a:spcBef>
                        <a:spcAft>
                          <a:spcPts val="0"/>
                        </a:spcAft>
                        <a:buClr>
                          <a:srgbClr val="FFFFFF"/>
                        </a:buClr>
                        <a:buSzPts val="1600"/>
                        <a:buFont typeface="Calibri"/>
                        <a:buNone/>
                      </a:pPr>
                      <a:r>
                        <a:rPr lang="en-GB" sz="1600" b="1" i="0" u="none" strike="noStrike" cap="none">
                          <a:solidFill>
                            <a:srgbClr val="FFFFFF"/>
                          </a:solidFill>
                          <a:latin typeface="Calibri"/>
                          <a:ea typeface="Calibri"/>
                          <a:cs typeface="Calibri"/>
                          <a:sym typeface="Calibri"/>
                        </a:rPr>
                        <a:t>Apprenticeship Type</a:t>
                      </a:r>
                      <a:endParaRPr sz="1600" b="1" i="0" u="none" strike="noStrike" cap="none">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38100" cap="flat" cmpd="sng">
                      <a:solidFill>
                        <a:schemeClr val="dk1"/>
                      </a:solidFill>
                      <a:prstDash val="solid"/>
                      <a:round/>
                      <a:headEnd type="none" w="sm" len="sm"/>
                      <a:tailEnd type="none" w="sm" len="sm"/>
                    </a:lnB>
                    <a:solidFill>
                      <a:schemeClr val="accent2"/>
                    </a:solidFill>
                  </a:tcPr>
                </a:tc>
                <a:tc>
                  <a:txBody>
                    <a:bodyPr/>
                    <a:lstStyle/>
                    <a:p>
                      <a:pPr marL="0" marR="0" lvl="0" indent="0" algn="l" rtl="0">
                        <a:lnSpc>
                          <a:spcPct val="100000"/>
                        </a:lnSpc>
                        <a:spcBef>
                          <a:spcPts val="0"/>
                        </a:spcBef>
                        <a:spcAft>
                          <a:spcPts val="0"/>
                        </a:spcAft>
                        <a:buClr>
                          <a:srgbClr val="FFFFFF"/>
                        </a:buClr>
                        <a:buSzPts val="1600"/>
                        <a:buFont typeface="Calibri"/>
                        <a:buNone/>
                      </a:pPr>
                      <a:r>
                        <a:rPr lang="en-GB" sz="1600" b="1" i="0" u="none" strike="noStrike" cap="none">
                          <a:solidFill>
                            <a:srgbClr val="FFFFFF"/>
                          </a:solidFill>
                          <a:latin typeface="Calibri"/>
                          <a:ea typeface="Calibri"/>
                          <a:cs typeface="Calibri"/>
                          <a:sym typeface="Calibri"/>
                        </a:rPr>
                        <a:t>Value of qualification</a:t>
                      </a:r>
                      <a:endParaRPr sz="1600" b="1" i="0" u="none" strike="noStrike" cap="none">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38100" cap="flat" cmpd="sng">
                      <a:solidFill>
                        <a:schemeClr val="dk1"/>
                      </a:solidFill>
                      <a:prstDash val="solid"/>
                      <a:round/>
                      <a:headEnd type="none" w="sm" len="sm"/>
                      <a:tailEnd type="none" w="sm" len="sm"/>
                    </a:lnB>
                    <a:solidFill>
                      <a:schemeClr val="accent2"/>
                    </a:solidFill>
                  </a:tcPr>
                </a:tc>
                <a:tc>
                  <a:txBody>
                    <a:bodyPr/>
                    <a:lstStyle/>
                    <a:p>
                      <a:pPr marL="0" marR="0" lvl="0" indent="0" algn="l" rtl="0">
                        <a:lnSpc>
                          <a:spcPct val="100000"/>
                        </a:lnSpc>
                        <a:spcBef>
                          <a:spcPts val="0"/>
                        </a:spcBef>
                        <a:spcAft>
                          <a:spcPts val="0"/>
                        </a:spcAft>
                        <a:buClr>
                          <a:srgbClr val="FFFFFF"/>
                        </a:buClr>
                        <a:buSzPts val="1600"/>
                        <a:buFont typeface="Calibri"/>
                        <a:buNone/>
                      </a:pPr>
                      <a:r>
                        <a:rPr lang="en-GB" sz="1600" b="1" i="0" u="none" strike="noStrike" cap="none">
                          <a:solidFill>
                            <a:srgbClr val="FFFFFF"/>
                          </a:solidFill>
                          <a:latin typeface="Calibri"/>
                          <a:ea typeface="Calibri"/>
                          <a:cs typeface="Calibri"/>
                          <a:sym typeface="Calibri"/>
                        </a:rPr>
                        <a:t>Equivalent to academic study</a:t>
                      </a:r>
                      <a:endParaRPr sz="1600" b="1" i="0" u="none" strike="noStrike" cap="none">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38100" cap="flat" cmpd="sng">
                      <a:solidFill>
                        <a:schemeClr val="dk1"/>
                      </a:solidFill>
                      <a:prstDash val="solid"/>
                      <a:round/>
                      <a:headEnd type="none" w="sm" len="sm"/>
                      <a:tailEnd type="none" w="sm" len="sm"/>
                    </a:lnB>
                    <a:solidFill>
                      <a:schemeClr val="accent2"/>
                    </a:solidFill>
                  </a:tcPr>
                </a:tc>
                <a:tc>
                  <a:txBody>
                    <a:bodyPr/>
                    <a:lstStyle/>
                    <a:p>
                      <a:pPr marL="0" marR="0" lvl="0" indent="0" algn="l" rtl="0">
                        <a:lnSpc>
                          <a:spcPct val="100000"/>
                        </a:lnSpc>
                        <a:spcBef>
                          <a:spcPts val="0"/>
                        </a:spcBef>
                        <a:spcAft>
                          <a:spcPts val="0"/>
                        </a:spcAft>
                        <a:buClr>
                          <a:srgbClr val="FFFFFF"/>
                        </a:buClr>
                        <a:buSzPts val="1600"/>
                        <a:buFont typeface="Calibri"/>
                        <a:buNone/>
                      </a:pPr>
                      <a:r>
                        <a:rPr lang="en-GB" sz="1600" b="1" i="0" u="none" strike="noStrike" cap="none">
                          <a:solidFill>
                            <a:srgbClr val="FFFFFF"/>
                          </a:solidFill>
                          <a:latin typeface="Calibri"/>
                          <a:ea typeface="Calibri"/>
                          <a:cs typeface="Calibri"/>
                          <a:sym typeface="Calibri"/>
                        </a:rPr>
                        <a:t>Typical entry Requirements</a:t>
                      </a:r>
                      <a:endParaRPr sz="1600" b="1" i="0" u="none" strike="noStrike" cap="none">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38100" cap="flat" cmpd="sng">
                      <a:solidFill>
                        <a:schemeClr val="dk1"/>
                      </a:solidFill>
                      <a:prstDash val="solid"/>
                      <a:round/>
                      <a:headEnd type="none" w="sm" len="sm"/>
                      <a:tailEnd type="none" w="sm" len="sm"/>
                    </a:lnB>
                    <a:solidFill>
                      <a:schemeClr val="accent2"/>
                    </a:solidFill>
                  </a:tcPr>
                </a:tc>
              </a:tr>
              <a:tr h="1009650">
                <a:tc>
                  <a:txBody>
                    <a:bodyPr/>
                    <a:lstStyle/>
                    <a:p>
                      <a:pPr marL="0" marR="0" lvl="0" indent="0" algn="l" rtl="0">
                        <a:lnSpc>
                          <a:spcPct val="100000"/>
                        </a:lnSpc>
                        <a:spcBef>
                          <a:spcPts val="0"/>
                        </a:spcBef>
                        <a:spcAft>
                          <a:spcPts val="0"/>
                        </a:spcAft>
                        <a:buClr>
                          <a:srgbClr val="000000"/>
                        </a:buClr>
                        <a:buSzPts val="1600"/>
                        <a:buFont typeface="Calibri"/>
                        <a:buNone/>
                      </a:pPr>
                      <a:r>
                        <a:rPr lang="en-GB" sz="1600" b="0" i="0" u="none" strike="noStrike" cap="none">
                          <a:solidFill>
                            <a:srgbClr val="000000"/>
                          </a:solidFill>
                          <a:latin typeface="Calibri"/>
                          <a:ea typeface="Calibri"/>
                          <a:cs typeface="Calibri"/>
                          <a:sym typeface="Calibri"/>
                        </a:rPr>
                        <a:t>Degree Apprenticeship</a:t>
                      </a:r>
                      <a:endParaRPr sz="1600" b="0" i="0" u="none" strike="noStrike" cap="none">
                        <a:solidFill>
                          <a:schemeClr val="lt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381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8D0D0"/>
                    </a:solidFill>
                  </a:tcPr>
                </a:tc>
                <a:tc>
                  <a:txBody>
                    <a:bodyPr/>
                    <a:lstStyle/>
                    <a:p>
                      <a:pPr marL="0" marR="0" lvl="0" indent="0" algn="l" rtl="0">
                        <a:lnSpc>
                          <a:spcPct val="100000"/>
                        </a:lnSpc>
                        <a:spcBef>
                          <a:spcPts val="0"/>
                        </a:spcBef>
                        <a:spcAft>
                          <a:spcPts val="0"/>
                        </a:spcAft>
                        <a:buClr>
                          <a:srgbClr val="000000"/>
                        </a:buClr>
                        <a:buSzPts val="1600"/>
                        <a:buFont typeface="Calibri"/>
                        <a:buNone/>
                      </a:pPr>
                      <a:r>
                        <a:rPr lang="en-GB" sz="1600" b="0" i="0" u="none" strike="noStrike" cap="none">
                          <a:solidFill>
                            <a:srgbClr val="000000"/>
                          </a:solidFill>
                          <a:latin typeface="Calibri"/>
                          <a:ea typeface="Calibri"/>
                          <a:cs typeface="Calibri"/>
                          <a:sym typeface="Calibri"/>
                        </a:rPr>
                        <a:t>Level 6 &amp; 7</a:t>
                      </a:r>
                      <a:endParaRPr sz="1600" b="0" i="0" u="none" strike="noStrike" cap="none">
                        <a:solidFill>
                          <a:schemeClr val="lt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381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8D0D0"/>
                    </a:solidFill>
                  </a:tcPr>
                </a:tc>
                <a:tc>
                  <a:txBody>
                    <a:bodyPr/>
                    <a:lstStyle/>
                    <a:p>
                      <a:pPr marL="0" marR="0" lvl="0" indent="0" algn="l" rtl="0">
                        <a:lnSpc>
                          <a:spcPct val="100000"/>
                        </a:lnSpc>
                        <a:spcBef>
                          <a:spcPts val="0"/>
                        </a:spcBef>
                        <a:spcAft>
                          <a:spcPts val="0"/>
                        </a:spcAft>
                        <a:buClr>
                          <a:srgbClr val="000000"/>
                        </a:buClr>
                        <a:buSzPts val="1600"/>
                        <a:buFont typeface="Calibri"/>
                        <a:buNone/>
                      </a:pPr>
                      <a:r>
                        <a:rPr lang="en-GB" sz="1600" b="0" i="0" u="none" strike="noStrike" cap="none">
                          <a:solidFill>
                            <a:srgbClr val="000000"/>
                          </a:solidFill>
                          <a:latin typeface="Calibri"/>
                          <a:ea typeface="Calibri"/>
                          <a:cs typeface="Calibri"/>
                          <a:sym typeface="Calibri"/>
                        </a:rPr>
                        <a:t>Bachelors degree or Masters degree</a:t>
                      </a:r>
                      <a:endParaRPr/>
                    </a:p>
                    <a:p>
                      <a:pPr marL="0" marR="0" lvl="0" indent="0" algn="l" rtl="0">
                        <a:lnSpc>
                          <a:spcPct val="100000"/>
                        </a:lnSpc>
                        <a:spcBef>
                          <a:spcPts val="0"/>
                        </a:spcBef>
                        <a:spcAft>
                          <a:spcPts val="0"/>
                        </a:spcAft>
                        <a:buClr>
                          <a:schemeClr val="lt1"/>
                        </a:buClr>
                        <a:buSzPts val="1600"/>
                        <a:buFont typeface="Calibri"/>
                        <a:buNone/>
                      </a:pPr>
                      <a:endParaRPr sz="1600" b="0" i="0" u="none" strike="noStrike" cap="none">
                        <a:solidFill>
                          <a:schemeClr val="lt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381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8D0D0"/>
                    </a:solidFill>
                  </a:tcPr>
                </a:tc>
                <a:tc>
                  <a:txBody>
                    <a:bodyPr/>
                    <a:lstStyle/>
                    <a:p>
                      <a:pPr marL="0" marR="0" lvl="0" indent="0" algn="l" rtl="0">
                        <a:lnSpc>
                          <a:spcPct val="100000"/>
                        </a:lnSpc>
                        <a:spcBef>
                          <a:spcPts val="0"/>
                        </a:spcBef>
                        <a:spcAft>
                          <a:spcPts val="0"/>
                        </a:spcAft>
                        <a:buClr>
                          <a:srgbClr val="000000"/>
                        </a:buClr>
                        <a:buSzPts val="1600"/>
                        <a:buFont typeface="Calibri"/>
                        <a:buNone/>
                      </a:pPr>
                      <a:r>
                        <a:rPr lang="en-GB" sz="1600" b="0" i="0" u="none" strike="noStrike" cap="none">
                          <a:solidFill>
                            <a:srgbClr val="000000"/>
                          </a:solidFill>
                          <a:latin typeface="Calibri"/>
                          <a:ea typeface="Calibri"/>
                          <a:cs typeface="Calibri"/>
                          <a:sym typeface="Calibri"/>
                        </a:rPr>
                        <a:t>A Levels (UCAS points score)</a:t>
                      </a:r>
                      <a:endParaRPr/>
                    </a:p>
                    <a:p>
                      <a:pPr marL="0" marR="0" lvl="0" indent="0" algn="l" rtl="0">
                        <a:lnSpc>
                          <a:spcPct val="100000"/>
                        </a:lnSpc>
                        <a:spcBef>
                          <a:spcPts val="0"/>
                        </a:spcBef>
                        <a:spcAft>
                          <a:spcPts val="0"/>
                        </a:spcAft>
                        <a:buClr>
                          <a:schemeClr val="lt1"/>
                        </a:buClr>
                        <a:buSzPts val="1600"/>
                        <a:buFont typeface="Calibri"/>
                        <a:buNone/>
                      </a:pPr>
                      <a:endParaRPr sz="1600" b="0" i="0" u="none" strike="noStrike" cap="none">
                        <a:solidFill>
                          <a:schemeClr val="lt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381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8D0D0"/>
                    </a:solidFill>
                  </a:tcPr>
                </a:tc>
              </a:tr>
              <a:tr h="1009650">
                <a:tc>
                  <a:txBody>
                    <a:bodyPr/>
                    <a:lstStyle/>
                    <a:p>
                      <a:pPr marL="0" marR="0" lvl="0" indent="0" algn="l" rtl="0">
                        <a:lnSpc>
                          <a:spcPct val="100000"/>
                        </a:lnSpc>
                        <a:spcBef>
                          <a:spcPts val="0"/>
                        </a:spcBef>
                        <a:spcAft>
                          <a:spcPts val="0"/>
                        </a:spcAft>
                        <a:buClr>
                          <a:srgbClr val="000000"/>
                        </a:buClr>
                        <a:buSzPts val="1600"/>
                        <a:buFont typeface="Calibri"/>
                        <a:buNone/>
                      </a:pPr>
                      <a:r>
                        <a:rPr lang="en-GB" sz="1600" b="0" i="0" u="none" strike="noStrike" cap="none">
                          <a:solidFill>
                            <a:srgbClr val="000000"/>
                          </a:solidFill>
                          <a:latin typeface="Calibri"/>
                          <a:ea typeface="Calibri"/>
                          <a:cs typeface="Calibri"/>
                          <a:sym typeface="Calibri"/>
                        </a:rPr>
                        <a:t>Higher Apprenticeship</a:t>
                      </a:r>
                      <a:endParaRPr/>
                    </a:p>
                    <a:p>
                      <a:pPr marL="0" marR="0" lvl="0" indent="0" algn="l" rtl="0">
                        <a:lnSpc>
                          <a:spcPct val="100000"/>
                        </a:lnSpc>
                        <a:spcBef>
                          <a:spcPts val="0"/>
                        </a:spcBef>
                        <a:spcAft>
                          <a:spcPts val="0"/>
                        </a:spcAft>
                        <a:buClr>
                          <a:schemeClr val="lt1"/>
                        </a:buClr>
                        <a:buSzPts val="1600"/>
                        <a:buFont typeface="Calibri"/>
                        <a:buNone/>
                      </a:pPr>
                      <a:endParaRPr sz="1600" b="0" i="0" u="none" strike="noStrike" cap="none">
                        <a:solidFill>
                          <a:srgbClr val="000000"/>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4E9E9"/>
                    </a:solidFill>
                  </a:tcPr>
                </a:tc>
                <a:tc>
                  <a:txBody>
                    <a:bodyPr/>
                    <a:lstStyle/>
                    <a:p>
                      <a:pPr marL="0" marR="0" lvl="0" indent="0" algn="l" rtl="0">
                        <a:lnSpc>
                          <a:spcPct val="100000"/>
                        </a:lnSpc>
                        <a:spcBef>
                          <a:spcPts val="0"/>
                        </a:spcBef>
                        <a:spcAft>
                          <a:spcPts val="0"/>
                        </a:spcAft>
                        <a:buClr>
                          <a:srgbClr val="000000"/>
                        </a:buClr>
                        <a:buSzPts val="1600"/>
                        <a:buFont typeface="Calibri"/>
                        <a:buNone/>
                      </a:pPr>
                      <a:r>
                        <a:rPr lang="en-GB" sz="1600" b="0" i="0" u="none" strike="noStrike" cap="none">
                          <a:solidFill>
                            <a:srgbClr val="000000"/>
                          </a:solidFill>
                          <a:latin typeface="Calibri"/>
                          <a:ea typeface="Calibri"/>
                          <a:cs typeface="Calibri"/>
                          <a:sym typeface="Calibri"/>
                        </a:rPr>
                        <a:t>Level 4 &amp; 5</a:t>
                      </a:r>
                      <a:endParaRPr/>
                    </a:p>
                    <a:p>
                      <a:pPr marL="0" marR="0" lvl="0" indent="0" algn="l" rtl="0">
                        <a:lnSpc>
                          <a:spcPct val="100000"/>
                        </a:lnSpc>
                        <a:spcBef>
                          <a:spcPts val="0"/>
                        </a:spcBef>
                        <a:spcAft>
                          <a:spcPts val="0"/>
                        </a:spcAft>
                        <a:buClr>
                          <a:schemeClr val="lt1"/>
                        </a:buClr>
                        <a:buSzPts val="1600"/>
                        <a:buFont typeface="Calibri"/>
                        <a:buNone/>
                      </a:pPr>
                      <a:endParaRPr sz="1600" b="0" i="0" u="none" strike="noStrike" cap="none">
                        <a:solidFill>
                          <a:srgbClr val="000000"/>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4E9E9"/>
                    </a:solidFill>
                  </a:tcPr>
                </a:tc>
                <a:tc>
                  <a:txBody>
                    <a:bodyPr/>
                    <a:lstStyle/>
                    <a:p>
                      <a:pPr marL="0" marR="0" lvl="0" indent="0" algn="l" rtl="0">
                        <a:lnSpc>
                          <a:spcPct val="100000"/>
                        </a:lnSpc>
                        <a:spcBef>
                          <a:spcPts val="0"/>
                        </a:spcBef>
                        <a:spcAft>
                          <a:spcPts val="0"/>
                        </a:spcAft>
                        <a:buClr>
                          <a:srgbClr val="000000"/>
                        </a:buClr>
                        <a:buSzPts val="1600"/>
                        <a:buFont typeface="Calibri"/>
                        <a:buNone/>
                      </a:pPr>
                      <a:r>
                        <a:rPr lang="en-GB" sz="1600" b="0" i="0" u="none" strike="noStrike" cap="none">
                          <a:solidFill>
                            <a:srgbClr val="000000"/>
                          </a:solidFill>
                          <a:latin typeface="Calibri"/>
                          <a:ea typeface="Calibri"/>
                          <a:cs typeface="Calibri"/>
                          <a:sym typeface="Calibri"/>
                        </a:rPr>
                        <a:t>Certificate of Higher education or Diploma of Higher Education</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4E9E9"/>
                    </a:solidFill>
                  </a:tcPr>
                </a:tc>
                <a:tc>
                  <a:txBody>
                    <a:bodyPr/>
                    <a:lstStyle/>
                    <a:p>
                      <a:pPr marL="0" marR="0" lvl="0" indent="0" algn="l" rtl="0">
                        <a:lnSpc>
                          <a:spcPct val="100000"/>
                        </a:lnSpc>
                        <a:spcBef>
                          <a:spcPts val="0"/>
                        </a:spcBef>
                        <a:spcAft>
                          <a:spcPts val="0"/>
                        </a:spcAft>
                        <a:buClr>
                          <a:srgbClr val="000000"/>
                        </a:buClr>
                        <a:buSzPts val="1600"/>
                        <a:buFont typeface="Calibri"/>
                        <a:buNone/>
                      </a:pPr>
                      <a:r>
                        <a:rPr lang="en-GB" sz="1600" b="0" i="0" u="none" strike="noStrike" cap="none">
                          <a:solidFill>
                            <a:srgbClr val="000000"/>
                          </a:solidFill>
                          <a:latin typeface="Calibri"/>
                          <a:ea typeface="Calibri"/>
                          <a:cs typeface="Calibri"/>
                          <a:sym typeface="Calibri"/>
                        </a:rPr>
                        <a:t>A Levels (UCAS points score)</a:t>
                      </a:r>
                      <a:endParaRPr/>
                    </a:p>
                    <a:p>
                      <a:pPr marL="0" marR="0" lvl="0" indent="0" algn="l" rtl="0">
                        <a:lnSpc>
                          <a:spcPct val="100000"/>
                        </a:lnSpc>
                        <a:spcBef>
                          <a:spcPts val="0"/>
                        </a:spcBef>
                        <a:spcAft>
                          <a:spcPts val="0"/>
                        </a:spcAft>
                        <a:buClr>
                          <a:schemeClr val="lt1"/>
                        </a:buClr>
                        <a:buSzPts val="1600"/>
                        <a:buFont typeface="Calibri"/>
                        <a:buNone/>
                      </a:pPr>
                      <a:endParaRPr sz="1600" b="0" i="0" u="none" strike="noStrike" cap="none">
                        <a:solidFill>
                          <a:srgbClr val="000000"/>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4E9E9"/>
                    </a:solidFill>
                  </a:tcPr>
                </a:tc>
              </a:tr>
              <a:tr h="925525">
                <a:tc>
                  <a:txBody>
                    <a:bodyPr/>
                    <a:lstStyle/>
                    <a:p>
                      <a:pPr marL="0" marR="0" lvl="0" indent="0" algn="l" rtl="0">
                        <a:lnSpc>
                          <a:spcPct val="100000"/>
                        </a:lnSpc>
                        <a:spcBef>
                          <a:spcPts val="0"/>
                        </a:spcBef>
                        <a:spcAft>
                          <a:spcPts val="0"/>
                        </a:spcAft>
                        <a:buClr>
                          <a:srgbClr val="000000"/>
                        </a:buClr>
                        <a:buSzPts val="1600"/>
                        <a:buFont typeface="Calibri"/>
                        <a:buNone/>
                      </a:pPr>
                      <a:r>
                        <a:rPr lang="en-GB" sz="1600" b="0" i="0" u="none" strike="noStrike" cap="none">
                          <a:solidFill>
                            <a:srgbClr val="000000"/>
                          </a:solidFill>
                          <a:latin typeface="Calibri"/>
                          <a:ea typeface="Calibri"/>
                          <a:cs typeface="Calibri"/>
                          <a:sym typeface="Calibri"/>
                        </a:rPr>
                        <a:t>Advanced Apprenticeship</a:t>
                      </a:r>
                      <a:endParaRPr/>
                    </a:p>
                    <a:p>
                      <a:pPr marL="0" marR="0" lvl="0" indent="0" algn="l" rtl="0">
                        <a:lnSpc>
                          <a:spcPct val="100000"/>
                        </a:lnSpc>
                        <a:spcBef>
                          <a:spcPts val="0"/>
                        </a:spcBef>
                        <a:spcAft>
                          <a:spcPts val="0"/>
                        </a:spcAft>
                        <a:buClr>
                          <a:schemeClr val="lt1"/>
                        </a:buClr>
                        <a:buSzPts val="1600"/>
                        <a:buFont typeface="Calibri"/>
                        <a:buNone/>
                      </a:pPr>
                      <a:endParaRPr sz="1600" b="0" i="0" u="none" strike="noStrike" cap="none">
                        <a:solidFill>
                          <a:srgbClr val="000000"/>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8D0D0"/>
                    </a:solidFill>
                  </a:tcPr>
                </a:tc>
                <a:tc>
                  <a:txBody>
                    <a:bodyPr/>
                    <a:lstStyle/>
                    <a:p>
                      <a:pPr marL="0" marR="0" lvl="0" indent="0" algn="l" rtl="0">
                        <a:lnSpc>
                          <a:spcPct val="100000"/>
                        </a:lnSpc>
                        <a:spcBef>
                          <a:spcPts val="0"/>
                        </a:spcBef>
                        <a:spcAft>
                          <a:spcPts val="0"/>
                        </a:spcAft>
                        <a:buClr>
                          <a:srgbClr val="000000"/>
                        </a:buClr>
                        <a:buSzPts val="1600"/>
                        <a:buFont typeface="Calibri"/>
                        <a:buNone/>
                      </a:pPr>
                      <a:r>
                        <a:rPr lang="en-GB" sz="1600" b="0" i="0" u="none" strike="noStrike" cap="none">
                          <a:solidFill>
                            <a:srgbClr val="000000"/>
                          </a:solidFill>
                          <a:latin typeface="Calibri"/>
                          <a:ea typeface="Calibri"/>
                          <a:cs typeface="Calibri"/>
                          <a:sym typeface="Calibri"/>
                        </a:rPr>
                        <a:t>Level 3</a:t>
                      </a:r>
                      <a:endParaRPr/>
                    </a:p>
                    <a:p>
                      <a:pPr marL="0" marR="0" lvl="0" indent="0" algn="l" rtl="0">
                        <a:lnSpc>
                          <a:spcPct val="100000"/>
                        </a:lnSpc>
                        <a:spcBef>
                          <a:spcPts val="0"/>
                        </a:spcBef>
                        <a:spcAft>
                          <a:spcPts val="0"/>
                        </a:spcAft>
                        <a:buClr>
                          <a:schemeClr val="lt1"/>
                        </a:buClr>
                        <a:buSzPts val="1600"/>
                        <a:buFont typeface="Calibri"/>
                        <a:buNone/>
                      </a:pPr>
                      <a:endParaRPr sz="1600" b="0" i="0" u="none" strike="noStrike" cap="none">
                        <a:solidFill>
                          <a:srgbClr val="000000"/>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8D0D0"/>
                    </a:solidFill>
                  </a:tcPr>
                </a:tc>
                <a:tc>
                  <a:txBody>
                    <a:bodyPr/>
                    <a:lstStyle/>
                    <a:p>
                      <a:pPr marL="0" marR="0" lvl="0" indent="0" algn="l" rtl="0">
                        <a:lnSpc>
                          <a:spcPct val="100000"/>
                        </a:lnSpc>
                        <a:spcBef>
                          <a:spcPts val="0"/>
                        </a:spcBef>
                        <a:spcAft>
                          <a:spcPts val="0"/>
                        </a:spcAft>
                        <a:buClr>
                          <a:srgbClr val="000000"/>
                        </a:buClr>
                        <a:buSzPts val="1600"/>
                        <a:buFont typeface="Calibri"/>
                        <a:buNone/>
                      </a:pPr>
                      <a:r>
                        <a:rPr lang="en-GB" sz="1600" b="0" i="0" u="none" strike="noStrike" cap="none">
                          <a:solidFill>
                            <a:srgbClr val="000000"/>
                          </a:solidFill>
                          <a:latin typeface="Calibri"/>
                          <a:ea typeface="Calibri"/>
                          <a:cs typeface="Calibri"/>
                          <a:sym typeface="Calibri"/>
                        </a:rPr>
                        <a:t>2 A Levels or IB</a:t>
                      </a:r>
                      <a:endParaRPr/>
                    </a:p>
                    <a:p>
                      <a:pPr marL="0" marR="0" lvl="0" indent="0" algn="l" rtl="0">
                        <a:lnSpc>
                          <a:spcPct val="100000"/>
                        </a:lnSpc>
                        <a:spcBef>
                          <a:spcPts val="800"/>
                        </a:spcBef>
                        <a:spcAft>
                          <a:spcPts val="0"/>
                        </a:spcAft>
                        <a:buClr>
                          <a:schemeClr val="lt1"/>
                        </a:buClr>
                        <a:buSzPts val="1600"/>
                        <a:buFont typeface="Calibri"/>
                        <a:buNone/>
                      </a:pPr>
                      <a:endParaRPr sz="1600" b="0" i="0" u="none" strike="noStrike" cap="none">
                        <a:solidFill>
                          <a:srgbClr val="000000"/>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8D0D0"/>
                    </a:solidFill>
                  </a:tcPr>
                </a:tc>
                <a:tc>
                  <a:txBody>
                    <a:bodyPr/>
                    <a:lstStyle/>
                    <a:p>
                      <a:pPr marL="0" marR="0" lvl="0" indent="0" algn="l" rtl="0">
                        <a:lnSpc>
                          <a:spcPct val="100000"/>
                        </a:lnSpc>
                        <a:spcBef>
                          <a:spcPts val="0"/>
                        </a:spcBef>
                        <a:spcAft>
                          <a:spcPts val="0"/>
                        </a:spcAft>
                        <a:buClr>
                          <a:srgbClr val="000000"/>
                        </a:buClr>
                        <a:buSzPts val="1600"/>
                        <a:buFont typeface="Calibri"/>
                        <a:buNone/>
                      </a:pPr>
                      <a:r>
                        <a:rPr lang="en-GB" sz="1600" b="0" i="0" u="none" strike="noStrike" cap="none">
                          <a:solidFill>
                            <a:srgbClr val="000000"/>
                          </a:solidFill>
                          <a:latin typeface="Calibri"/>
                          <a:ea typeface="Calibri"/>
                          <a:cs typeface="Calibri"/>
                          <a:sym typeface="Calibri"/>
                        </a:rPr>
                        <a:t>GCSE  A - C</a:t>
                      </a:r>
                      <a:endParaRPr/>
                    </a:p>
                    <a:p>
                      <a:pPr marL="0" marR="0" lvl="0" indent="0" algn="l" rtl="0">
                        <a:lnSpc>
                          <a:spcPct val="100000"/>
                        </a:lnSpc>
                        <a:spcBef>
                          <a:spcPts val="0"/>
                        </a:spcBef>
                        <a:spcAft>
                          <a:spcPts val="0"/>
                        </a:spcAft>
                        <a:buClr>
                          <a:schemeClr val="lt1"/>
                        </a:buClr>
                        <a:buSzPts val="1600"/>
                        <a:buFont typeface="Calibri"/>
                        <a:buNone/>
                      </a:pPr>
                      <a:endParaRPr sz="1600" b="0" i="0" u="none" strike="noStrike" cap="none">
                        <a:solidFill>
                          <a:srgbClr val="000000"/>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8D0D0"/>
                    </a:solidFill>
                  </a:tcPr>
                </a:tc>
              </a:tr>
              <a:tr h="925525">
                <a:tc>
                  <a:txBody>
                    <a:bodyPr/>
                    <a:lstStyle/>
                    <a:p>
                      <a:pPr marL="0" marR="0" lvl="0" indent="0" algn="l" rtl="0">
                        <a:lnSpc>
                          <a:spcPct val="100000"/>
                        </a:lnSpc>
                        <a:spcBef>
                          <a:spcPts val="0"/>
                        </a:spcBef>
                        <a:spcAft>
                          <a:spcPts val="0"/>
                        </a:spcAft>
                        <a:buClr>
                          <a:srgbClr val="000000"/>
                        </a:buClr>
                        <a:buSzPts val="1600"/>
                        <a:buFont typeface="Calibri"/>
                        <a:buNone/>
                      </a:pPr>
                      <a:r>
                        <a:rPr lang="en-GB" sz="1600" b="0" i="0" u="none" strike="noStrike" cap="none">
                          <a:solidFill>
                            <a:srgbClr val="000000"/>
                          </a:solidFill>
                          <a:latin typeface="Calibri"/>
                          <a:ea typeface="Calibri"/>
                          <a:cs typeface="Calibri"/>
                          <a:sym typeface="Calibri"/>
                        </a:rPr>
                        <a:t>Intermediate Apprenticeship</a:t>
                      </a:r>
                      <a:endParaRPr/>
                    </a:p>
                    <a:p>
                      <a:pPr marL="0" marR="0" lvl="0" indent="0" algn="l" rtl="0">
                        <a:lnSpc>
                          <a:spcPct val="100000"/>
                        </a:lnSpc>
                        <a:spcBef>
                          <a:spcPts val="0"/>
                        </a:spcBef>
                        <a:spcAft>
                          <a:spcPts val="0"/>
                        </a:spcAft>
                        <a:buClr>
                          <a:schemeClr val="lt1"/>
                        </a:buClr>
                        <a:buSzPts val="1600"/>
                        <a:buFont typeface="Calibri"/>
                        <a:buNone/>
                      </a:pPr>
                      <a:endParaRPr sz="1600" b="0" i="0" u="none" strike="noStrike" cap="none">
                        <a:solidFill>
                          <a:srgbClr val="000000"/>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4E9E9"/>
                    </a:solidFill>
                  </a:tcPr>
                </a:tc>
                <a:tc>
                  <a:txBody>
                    <a:bodyPr/>
                    <a:lstStyle/>
                    <a:p>
                      <a:pPr marL="0" marR="0" lvl="0" indent="0" algn="l" rtl="0">
                        <a:lnSpc>
                          <a:spcPct val="100000"/>
                        </a:lnSpc>
                        <a:spcBef>
                          <a:spcPts val="0"/>
                        </a:spcBef>
                        <a:spcAft>
                          <a:spcPts val="0"/>
                        </a:spcAft>
                        <a:buClr>
                          <a:srgbClr val="000000"/>
                        </a:buClr>
                        <a:buSzPts val="1600"/>
                        <a:buFont typeface="Calibri"/>
                        <a:buNone/>
                      </a:pPr>
                      <a:r>
                        <a:rPr lang="en-GB" sz="1600" b="0" i="0" u="none" strike="noStrike" cap="none">
                          <a:solidFill>
                            <a:srgbClr val="000000"/>
                          </a:solidFill>
                          <a:latin typeface="Calibri"/>
                          <a:ea typeface="Calibri"/>
                          <a:cs typeface="Calibri"/>
                          <a:sym typeface="Calibri"/>
                        </a:rPr>
                        <a:t>Level 2</a:t>
                      </a:r>
                      <a:endParaRPr/>
                    </a:p>
                    <a:p>
                      <a:pPr marL="0" marR="0" lvl="0" indent="0" algn="l" rtl="0">
                        <a:lnSpc>
                          <a:spcPct val="100000"/>
                        </a:lnSpc>
                        <a:spcBef>
                          <a:spcPts val="0"/>
                        </a:spcBef>
                        <a:spcAft>
                          <a:spcPts val="0"/>
                        </a:spcAft>
                        <a:buClr>
                          <a:schemeClr val="lt1"/>
                        </a:buClr>
                        <a:buSzPts val="1600"/>
                        <a:buFont typeface="Calibri"/>
                        <a:buNone/>
                      </a:pPr>
                      <a:endParaRPr sz="1600" b="0" i="0" u="none" strike="noStrike" cap="none">
                        <a:solidFill>
                          <a:srgbClr val="000000"/>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4E9E9"/>
                    </a:solidFill>
                  </a:tcPr>
                </a:tc>
                <a:tc>
                  <a:txBody>
                    <a:bodyPr/>
                    <a:lstStyle/>
                    <a:p>
                      <a:pPr marL="0" marR="0" lvl="0" indent="0" algn="l" rtl="0">
                        <a:lnSpc>
                          <a:spcPct val="100000"/>
                        </a:lnSpc>
                        <a:spcBef>
                          <a:spcPts val="0"/>
                        </a:spcBef>
                        <a:spcAft>
                          <a:spcPts val="0"/>
                        </a:spcAft>
                        <a:buClr>
                          <a:srgbClr val="000000"/>
                        </a:buClr>
                        <a:buSzPts val="1600"/>
                        <a:buFont typeface="Calibri"/>
                        <a:buNone/>
                      </a:pPr>
                      <a:r>
                        <a:rPr lang="en-GB" sz="1600" b="0" i="0" u="none" strike="noStrike" cap="none">
                          <a:solidFill>
                            <a:srgbClr val="000000"/>
                          </a:solidFill>
                          <a:latin typeface="Calibri"/>
                          <a:ea typeface="Calibri"/>
                          <a:cs typeface="Calibri"/>
                          <a:sym typeface="Calibri"/>
                        </a:rPr>
                        <a:t>5 GCSEs A*-C</a:t>
                      </a:r>
                      <a:endParaRPr/>
                    </a:p>
                    <a:p>
                      <a:pPr marL="0" marR="0" lvl="0" indent="0" algn="l" rtl="0">
                        <a:lnSpc>
                          <a:spcPct val="100000"/>
                        </a:lnSpc>
                        <a:spcBef>
                          <a:spcPts val="800"/>
                        </a:spcBef>
                        <a:spcAft>
                          <a:spcPts val="0"/>
                        </a:spcAft>
                        <a:buClr>
                          <a:schemeClr val="lt1"/>
                        </a:buClr>
                        <a:buSzPts val="1600"/>
                        <a:buFont typeface="Calibri"/>
                        <a:buNone/>
                      </a:pPr>
                      <a:endParaRPr sz="1600" b="0" i="0" u="none" strike="noStrike" cap="none">
                        <a:solidFill>
                          <a:srgbClr val="000000"/>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4E9E9"/>
                    </a:solidFill>
                  </a:tcPr>
                </a:tc>
                <a:tc>
                  <a:txBody>
                    <a:bodyPr/>
                    <a:lstStyle/>
                    <a:p>
                      <a:pPr marL="0" marR="0" lvl="0" indent="0" algn="l" rtl="0">
                        <a:lnSpc>
                          <a:spcPct val="100000"/>
                        </a:lnSpc>
                        <a:spcBef>
                          <a:spcPts val="0"/>
                        </a:spcBef>
                        <a:spcAft>
                          <a:spcPts val="0"/>
                        </a:spcAft>
                        <a:buClr>
                          <a:srgbClr val="000000"/>
                        </a:buClr>
                        <a:buSzPts val="1600"/>
                        <a:buFont typeface="Calibri"/>
                        <a:buNone/>
                      </a:pPr>
                      <a:r>
                        <a:rPr lang="en-GB" sz="1600" b="0" i="0" u="none" strike="noStrike" cap="none">
                          <a:solidFill>
                            <a:srgbClr val="000000"/>
                          </a:solidFill>
                          <a:latin typeface="Calibri"/>
                          <a:ea typeface="Calibri"/>
                          <a:cs typeface="Calibri"/>
                          <a:sym typeface="Calibri"/>
                        </a:rPr>
                        <a:t>GCSE pass at D - G</a:t>
                      </a:r>
                      <a:endParaRPr/>
                    </a:p>
                    <a:p>
                      <a:pPr marL="0" marR="0" lvl="0" indent="0" algn="l" rtl="0">
                        <a:lnSpc>
                          <a:spcPct val="100000"/>
                        </a:lnSpc>
                        <a:spcBef>
                          <a:spcPts val="0"/>
                        </a:spcBef>
                        <a:spcAft>
                          <a:spcPts val="0"/>
                        </a:spcAft>
                        <a:buClr>
                          <a:schemeClr val="lt1"/>
                        </a:buClr>
                        <a:buSzPts val="1600"/>
                        <a:buFont typeface="Calibri"/>
                        <a:buNone/>
                      </a:pPr>
                      <a:endParaRPr sz="1600" b="0" i="0" u="none" strike="noStrike" cap="none">
                        <a:solidFill>
                          <a:srgbClr val="000000"/>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4E9E9"/>
                    </a:solidFill>
                  </a:tcPr>
                </a:tc>
              </a:tr>
            </a:tbl>
          </a:graphicData>
        </a:graphic>
      </p:graphicFrame>
      <p:sp>
        <p:nvSpPr>
          <p:cNvPr id="210" name="Google Shape;210;p17"/>
          <p:cNvSpPr txBox="1">
            <a:spLocks noGrp="1"/>
          </p:cNvSpPr>
          <p:nvPr>
            <p:ph type="title"/>
          </p:nvPr>
        </p:nvSpPr>
        <p:spPr>
          <a:xfrm>
            <a:off x="698500" y="548680"/>
            <a:ext cx="8258175" cy="396875"/>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0070C0"/>
              </a:buClr>
              <a:buSzPts val="3240"/>
              <a:buFont typeface="Twentieth Century"/>
              <a:buNone/>
            </a:pPr>
            <a:r>
              <a:rPr lang="en-GB" sz="3240" b="1">
                <a:solidFill>
                  <a:srgbClr val="0070C0"/>
                </a:solidFill>
              </a:rPr>
              <a:t>Levels of apprenticeship</a:t>
            </a:r>
            <a:endParaRPr/>
          </a:p>
        </p:txBody>
      </p:sp>
      <p:pic>
        <p:nvPicPr>
          <p:cNvPr id="211" name="Google Shape;211;p17"/>
          <p:cNvPicPr preferRelativeResize="0"/>
          <p:nvPr/>
        </p:nvPicPr>
        <p:blipFill rotWithShape="1">
          <a:blip r:embed="rId3">
            <a:alphaModFix/>
          </a:blip>
          <a:srcRect/>
          <a:stretch/>
        </p:blipFill>
        <p:spPr>
          <a:xfrm>
            <a:off x="6120077" y="188640"/>
            <a:ext cx="2566723" cy="1124744"/>
          </a:xfrm>
          <a:prstGeom prst="rect">
            <a:avLst/>
          </a:prstGeom>
          <a:noFill/>
          <a:ln>
            <a:noFill/>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Shape 216"/>
        <p:cNvGrpSpPr/>
        <p:nvPr/>
      </p:nvGrpSpPr>
      <p:grpSpPr>
        <a:xfrm>
          <a:off x="0" y="0"/>
          <a:ext cx="0" cy="0"/>
          <a:chOff x="0" y="0"/>
          <a:chExt cx="0" cy="0"/>
        </a:xfrm>
      </p:grpSpPr>
      <p:sp>
        <p:nvSpPr>
          <p:cNvPr id="217" name="Google Shape;217;p19"/>
          <p:cNvSpPr txBox="1">
            <a:spLocks noGrp="1"/>
          </p:cNvSpPr>
          <p:nvPr>
            <p:ph type="title"/>
          </p:nvPr>
        </p:nvSpPr>
        <p:spPr>
          <a:xfrm>
            <a:off x="428811" y="325449"/>
            <a:ext cx="6923112"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rgbClr val="0070C0"/>
              </a:buClr>
              <a:buSzPts val="3600"/>
              <a:buFont typeface="Twentieth Century"/>
              <a:buNone/>
            </a:pPr>
            <a:r>
              <a:rPr lang="en-GB" sz="3600" b="1">
                <a:solidFill>
                  <a:srgbClr val="0070C0"/>
                </a:solidFill>
              </a:rPr>
              <a:t>Companies offering competitive Degree Apprenticeships include…</a:t>
            </a:r>
            <a:endParaRPr sz="3600" b="1">
              <a:solidFill>
                <a:srgbClr val="0070C0"/>
              </a:solidFill>
            </a:endParaRPr>
          </a:p>
        </p:txBody>
      </p:sp>
      <p:pic>
        <p:nvPicPr>
          <p:cNvPr id="218" name="Google Shape;218;p19"/>
          <p:cNvPicPr preferRelativeResize="0"/>
          <p:nvPr/>
        </p:nvPicPr>
        <p:blipFill rotWithShape="1">
          <a:blip r:embed="rId3">
            <a:alphaModFix/>
          </a:blip>
          <a:srcRect/>
          <a:stretch/>
        </p:blipFill>
        <p:spPr>
          <a:xfrm>
            <a:off x="5749112" y="4181363"/>
            <a:ext cx="3056021" cy="1451610"/>
          </a:xfrm>
          <a:prstGeom prst="rect">
            <a:avLst/>
          </a:prstGeom>
          <a:noFill/>
          <a:ln>
            <a:noFill/>
          </a:ln>
        </p:spPr>
      </p:pic>
      <p:pic>
        <p:nvPicPr>
          <p:cNvPr id="219" name="Google Shape;219;p19"/>
          <p:cNvPicPr preferRelativeResize="0"/>
          <p:nvPr/>
        </p:nvPicPr>
        <p:blipFill rotWithShape="1">
          <a:blip r:embed="rId4">
            <a:alphaModFix/>
          </a:blip>
          <a:srcRect/>
          <a:stretch/>
        </p:blipFill>
        <p:spPr>
          <a:xfrm>
            <a:off x="5998059" y="2311193"/>
            <a:ext cx="2807074" cy="1684244"/>
          </a:xfrm>
          <a:prstGeom prst="rect">
            <a:avLst/>
          </a:prstGeom>
          <a:noFill/>
          <a:ln>
            <a:noFill/>
          </a:ln>
        </p:spPr>
      </p:pic>
      <p:pic>
        <p:nvPicPr>
          <p:cNvPr id="220" name="Google Shape;220;p19"/>
          <p:cNvPicPr preferRelativeResize="0"/>
          <p:nvPr/>
        </p:nvPicPr>
        <p:blipFill rotWithShape="1">
          <a:blip r:embed="rId5">
            <a:alphaModFix/>
          </a:blip>
          <a:srcRect/>
          <a:stretch/>
        </p:blipFill>
        <p:spPr>
          <a:xfrm>
            <a:off x="5279316" y="5490242"/>
            <a:ext cx="1128776" cy="1128776"/>
          </a:xfrm>
          <a:prstGeom prst="rect">
            <a:avLst/>
          </a:prstGeom>
          <a:noFill/>
          <a:ln>
            <a:noFill/>
          </a:ln>
        </p:spPr>
      </p:pic>
      <p:pic>
        <p:nvPicPr>
          <p:cNvPr id="221" name="Google Shape;221;p19"/>
          <p:cNvPicPr preferRelativeResize="0"/>
          <p:nvPr/>
        </p:nvPicPr>
        <p:blipFill rotWithShape="1">
          <a:blip r:embed="rId6">
            <a:alphaModFix/>
          </a:blip>
          <a:srcRect/>
          <a:stretch/>
        </p:blipFill>
        <p:spPr>
          <a:xfrm>
            <a:off x="4379833" y="2125266"/>
            <a:ext cx="1207294" cy="1614488"/>
          </a:xfrm>
          <a:prstGeom prst="rect">
            <a:avLst/>
          </a:prstGeom>
          <a:noFill/>
          <a:ln>
            <a:noFill/>
          </a:ln>
        </p:spPr>
      </p:pic>
      <p:pic>
        <p:nvPicPr>
          <p:cNvPr id="222" name="Google Shape;222;p19"/>
          <p:cNvPicPr preferRelativeResize="0"/>
          <p:nvPr/>
        </p:nvPicPr>
        <p:blipFill rotWithShape="1">
          <a:blip r:embed="rId7">
            <a:alphaModFix/>
          </a:blip>
          <a:srcRect/>
          <a:stretch/>
        </p:blipFill>
        <p:spPr>
          <a:xfrm>
            <a:off x="2501419" y="4270114"/>
            <a:ext cx="2777897" cy="1289117"/>
          </a:xfrm>
          <a:prstGeom prst="rect">
            <a:avLst/>
          </a:prstGeom>
          <a:noFill/>
          <a:ln>
            <a:noFill/>
          </a:ln>
        </p:spPr>
      </p:pic>
      <p:pic>
        <p:nvPicPr>
          <p:cNvPr id="223" name="Google Shape;223;p19"/>
          <p:cNvPicPr preferRelativeResize="0"/>
          <p:nvPr/>
        </p:nvPicPr>
        <p:blipFill rotWithShape="1">
          <a:blip r:embed="rId8">
            <a:alphaModFix/>
          </a:blip>
          <a:srcRect/>
          <a:stretch/>
        </p:blipFill>
        <p:spPr>
          <a:xfrm>
            <a:off x="123461" y="4270114"/>
            <a:ext cx="2311630" cy="1612765"/>
          </a:xfrm>
          <a:prstGeom prst="rect">
            <a:avLst/>
          </a:prstGeom>
          <a:noFill/>
          <a:ln>
            <a:noFill/>
          </a:ln>
        </p:spPr>
      </p:pic>
      <p:pic>
        <p:nvPicPr>
          <p:cNvPr id="224" name="Google Shape;224;p19"/>
          <p:cNvPicPr preferRelativeResize="0"/>
          <p:nvPr/>
        </p:nvPicPr>
        <p:blipFill rotWithShape="1">
          <a:blip r:embed="rId9">
            <a:alphaModFix/>
          </a:blip>
          <a:srcRect/>
          <a:stretch/>
        </p:blipFill>
        <p:spPr>
          <a:xfrm>
            <a:off x="282316" y="2273491"/>
            <a:ext cx="1750763" cy="1750763"/>
          </a:xfrm>
          <a:prstGeom prst="rect">
            <a:avLst/>
          </a:prstGeom>
          <a:noFill/>
          <a:ln>
            <a:noFill/>
          </a:ln>
        </p:spPr>
      </p:pic>
      <p:pic>
        <p:nvPicPr>
          <p:cNvPr id="225" name="Google Shape;225;p19"/>
          <p:cNvPicPr preferRelativeResize="0"/>
          <p:nvPr/>
        </p:nvPicPr>
        <p:blipFill rotWithShape="1">
          <a:blip r:embed="rId10">
            <a:alphaModFix/>
          </a:blip>
          <a:srcRect/>
          <a:stretch/>
        </p:blipFill>
        <p:spPr>
          <a:xfrm>
            <a:off x="2238545" y="2528236"/>
            <a:ext cx="2057400" cy="1250156"/>
          </a:xfrm>
          <a:prstGeom prst="rect">
            <a:avLst/>
          </a:prstGeom>
          <a:noFill/>
          <a:ln>
            <a:noFill/>
          </a:ln>
        </p:spPr>
      </p:pic>
      <p:pic>
        <p:nvPicPr>
          <p:cNvPr id="226" name="Google Shape;226;p19"/>
          <p:cNvPicPr preferRelativeResize="0"/>
          <p:nvPr/>
        </p:nvPicPr>
        <p:blipFill rotWithShape="1">
          <a:blip r:embed="rId11">
            <a:alphaModFix/>
          </a:blip>
          <a:srcRect/>
          <a:stretch/>
        </p:blipFill>
        <p:spPr>
          <a:xfrm>
            <a:off x="6530123" y="1815837"/>
            <a:ext cx="2275010" cy="385763"/>
          </a:xfrm>
          <a:prstGeom prst="rect">
            <a:avLst/>
          </a:prstGeom>
          <a:noFill/>
          <a:ln>
            <a:noFill/>
          </a:ln>
        </p:spPr>
      </p:pic>
      <p:sp>
        <p:nvSpPr>
          <p:cNvPr id="227" name="Google Shape;227;p19"/>
          <p:cNvSpPr/>
          <p:nvPr/>
        </p:nvSpPr>
        <p:spPr>
          <a:xfrm>
            <a:off x="251155" y="6249686"/>
            <a:ext cx="450052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Calibri"/>
                <a:ea typeface="Calibri"/>
                <a:cs typeface="Calibri"/>
                <a:sym typeface="Calibri"/>
              </a:rPr>
              <a:t>National Apprenticeships Week 4</a:t>
            </a:r>
            <a:r>
              <a:rPr lang="en-GB" sz="1800" baseline="30000">
                <a:solidFill>
                  <a:schemeClr val="lt1"/>
                </a:solidFill>
                <a:latin typeface="Calibri"/>
                <a:ea typeface="Calibri"/>
                <a:cs typeface="Calibri"/>
                <a:sym typeface="Calibri"/>
              </a:rPr>
              <a:t>h</a:t>
            </a:r>
            <a:r>
              <a:rPr lang="en-GB" sz="1800">
                <a:solidFill>
                  <a:schemeClr val="lt1"/>
                </a:solidFill>
                <a:latin typeface="Calibri"/>
                <a:ea typeface="Calibri"/>
                <a:cs typeface="Calibri"/>
                <a:sym typeface="Calibri"/>
              </a:rPr>
              <a:t> – 9</a:t>
            </a:r>
            <a:r>
              <a:rPr lang="en-GB" sz="1800" baseline="30000">
                <a:solidFill>
                  <a:schemeClr val="lt1"/>
                </a:solidFill>
                <a:latin typeface="Calibri"/>
                <a:ea typeface="Calibri"/>
                <a:cs typeface="Calibri"/>
                <a:sym typeface="Calibri"/>
              </a:rPr>
              <a:t>th</a:t>
            </a:r>
            <a:r>
              <a:rPr lang="en-GB" sz="1800">
                <a:solidFill>
                  <a:schemeClr val="lt1"/>
                </a:solidFill>
                <a:latin typeface="Calibri"/>
                <a:ea typeface="Calibri"/>
                <a:cs typeface="Calibri"/>
                <a:sym typeface="Calibri"/>
              </a:rPr>
              <a:t> March</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23"/>
          <p:cNvSpPr txBox="1">
            <a:spLocks noGrp="1"/>
          </p:cNvSpPr>
          <p:nvPr>
            <p:ph type="body" idx="1"/>
          </p:nvPr>
        </p:nvSpPr>
        <p:spPr>
          <a:xfrm>
            <a:off x="457200" y="1601425"/>
            <a:ext cx="8229600" cy="5143800"/>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spcBef>
                <a:spcPts val="0"/>
              </a:spcBef>
              <a:spcAft>
                <a:spcPts val="0"/>
              </a:spcAft>
              <a:buClr>
                <a:schemeClr val="dk1"/>
              </a:buClr>
              <a:buSzPts val="2220"/>
              <a:buNone/>
            </a:pPr>
            <a:r>
              <a:rPr lang="en-GB" sz="2220" b="1">
                <a:solidFill>
                  <a:schemeClr val="dk1"/>
                </a:solidFill>
              </a:rPr>
              <a:t>All students are expected to complete 5 days of work experience at the end of the academic year – 13th-17th  July</a:t>
            </a:r>
            <a:endParaRPr/>
          </a:p>
          <a:p>
            <a:pPr marL="342900" lvl="0" indent="-342900" algn="l" rtl="0">
              <a:spcBef>
                <a:spcPts val="444"/>
              </a:spcBef>
              <a:spcAft>
                <a:spcPts val="0"/>
              </a:spcAft>
              <a:buClr>
                <a:schemeClr val="dk1"/>
              </a:buClr>
              <a:buSzPts val="2220"/>
              <a:buChar char="–"/>
            </a:pPr>
            <a:r>
              <a:rPr lang="en-GB" sz="2220">
                <a:solidFill>
                  <a:schemeClr val="dk1"/>
                </a:solidFill>
              </a:rPr>
              <a:t>This will give students an insight into a future career path, help them develop skills needed in the workplace, and strength personal statements and CV’s</a:t>
            </a:r>
            <a:endParaRPr sz="2220">
              <a:solidFill>
                <a:schemeClr val="dk1"/>
              </a:solidFill>
            </a:endParaRPr>
          </a:p>
          <a:p>
            <a:pPr marL="342900" lvl="0" indent="-381000" algn="l" rtl="0">
              <a:lnSpc>
                <a:spcPct val="90000"/>
              </a:lnSpc>
              <a:spcBef>
                <a:spcPts val="275"/>
              </a:spcBef>
              <a:spcAft>
                <a:spcPts val="0"/>
              </a:spcAft>
              <a:buClr>
                <a:srgbClr val="0000FF"/>
              </a:buClr>
              <a:buSzPts val="2400"/>
              <a:buFont typeface="Arial"/>
              <a:buChar char="–"/>
            </a:pPr>
            <a:r>
              <a:rPr lang="en-GB" sz="2400" b="1">
                <a:solidFill>
                  <a:srgbClr val="0000FF"/>
                </a:solidFill>
                <a:latin typeface="Calibri"/>
                <a:ea typeface="Calibri"/>
                <a:cs typeface="Calibri"/>
                <a:sym typeface="Calibri"/>
              </a:rPr>
              <a:t>Work experience </a:t>
            </a:r>
            <a:r>
              <a:rPr lang="en-GB" sz="2400">
                <a:solidFill>
                  <a:srgbClr val="0000FF"/>
                </a:solidFill>
                <a:latin typeface="Calibri"/>
                <a:ea typeface="Calibri"/>
                <a:cs typeface="Calibri"/>
                <a:sym typeface="Calibri"/>
              </a:rPr>
              <a:t>– getting a reference demonstrates your competence in that line of work (or transferable skills)</a:t>
            </a:r>
            <a:endParaRPr sz="2220">
              <a:solidFill>
                <a:schemeClr val="dk1"/>
              </a:solidFill>
            </a:endParaRPr>
          </a:p>
          <a:p>
            <a:pPr marL="342900" lvl="0" indent="-342900" algn="l" rtl="0">
              <a:spcBef>
                <a:spcPts val="444"/>
              </a:spcBef>
              <a:spcAft>
                <a:spcPts val="0"/>
              </a:spcAft>
              <a:buClr>
                <a:schemeClr val="dk1"/>
              </a:buClr>
              <a:buSzPts val="2220"/>
              <a:buChar char="–"/>
            </a:pPr>
            <a:r>
              <a:rPr lang="en-GB" sz="2220">
                <a:solidFill>
                  <a:schemeClr val="dk1"/>
                </a:solidFill>
              </a:rPr>
              <a:t>All students should have received a pack in PSHE this week</a:t>
            </a:r>
            <a:endParaRPr/>
          </a:p>
          <a:p>
            <a:pPr marL="342900" lvl="0" indent="-342900" algn="l" rtl="0">
              <a:spcBef>
                <a:spcPts val="444"/>
              </a:spcBef>
              <a:spcAft>
                <a:spcPts val="0"/>
              </a:spcAft>
              <a:buClr>
                <a:schemeClr val="dk1"/>
              </a:buClr>
              <a:buSzPts val="2220"/>
              <a:buChar char="–"/>
            </a:pPr>
            <a:r>
              <a:rPr lang="en-GB" sz="2220">
                <a:solidFill>
                  <a:schemeClr val="dk1"/>
                </a:solidFill>
              </a:rPr>
              <a:t>Please read this carefully – it should explain everything clearly</a:t>
            </a:r>
            <a:endParaRPr/>
          </a:p>
          <a:p>
            <a:pPr marL="342900" lvl="0" indent="-342900" algn="l" rtl="0">
              <a:spcBef>
                <a:spcPts val="444"/>
              </a:spcBef>
              <a:spcAft>
                <a:spcPts val="0"/>
              </a:spcAft>
              <a:buClr>
                <a:schemeClr val="dk1"/>
              </a:buClr>
              <a:buSzPts val="2220"/>
              <a:buChar char="–"/>
            </a:pPr>
            <a:r>
              <a:rPr lang="en-GB" sz="2220">
                <a:solidFill>
                  <a:schemeClr val="dk1"/>
                </a:solidFill>
              </a:rPr>
              <a:t>Students will need to have secured a placement by the time they return after the Easter Holidays</a:t>
            </a:r>
            <a:endParaRPr/>
          </a:p>
          <a:p>
            <a:pPr marL="0" lvl="0" indent="0" algn="l" rtl="0">
              <a:spcBef>
                <a:spcPts val="444"/>
              </a:spcBef>
              <a:spcAft>
                <a:spcPts val="0"/>
              </a:spcAft>
              <a:buClr>
                <a:schemeClr val="dk1"/>
              </a:buClr>
              <a:buSzPts val="2220"/>
              <a:buNone/>
            </a:pPr>
            <a:r>
              <a:rPr lang="en-GB" sz="2220">
                <a:solidFill>
                  <a:schemeClr val="dk1"/>
                </a:solidFill>
              </a:rPr>
              <a:t>Please pay close attention to the two forms that need to be returned – </a:t>
            </a:r>
            <a:br>
              <a:rPr lang="en-GB" sz="2220">
                <a:solidFill>
                  <a:schemeClr val="dk1"/>
                </a:solidFill>
              </a:rPr>
            </a:br>
            <a:r>
              <a:rPr lang="en-GB" sz="2220">
                <a:solidFill>
                  <a:srgbClr val="0000FF"/>
                </a:solidFill>
              </a:rPr>
              <a:t>Parental consent form – Monday 24</a:t>
            </a:r>
            <a:r>
              <a:rPr lang="en-GB" sz="2220" baseline="30000">
                <a:solidFill>
                  <a:srgbClr val="0000FF"/>
                </a:solidFill>
              </a:rPr>
              <a:t>th</a:t>
            </a:r>
            <a:r>
              <a:rPr lang="en-GB" sz="2220">
                <a:solidFill>
                  <a:srgbClr val="0000FF"/>
                </a:solidFill>
              </a:rPr>
              <a:t> Feb </a:t>
            </a:r>
            <a:br>
              <a:rPr lang="en-GB" sz="2220">
                <a:solidFill>
                  <a:srgbClr val="0000FF"/>
                </a:solidFill>
              </a:rPr>
            </a:br>
            <a:r>
              <a:rPr lang="en-GB" sz="2220">
                <a:solidFill>
                  <a:srgbClr val="0000FF"/>
                </a:solidFill>
              </a:rPr>
              <a:t>Work experience placement form – Monday 27</a:t>
            </a:r>
            <a:r>
              <a:rPr lang="en-GB" sz="2220" baseline="30000">
                <a:solidFill>
                  <a:srgbClr val="0000FF"/>
                </a:solidFill>
              </a:rPr>
              <a:t>th</a:t>
            </a:r>
            <a:r>
              <a:rPr lang="en-GB" sz="2220">
                <a:solidFill>
                  <a:srgbClr val="0000FF"/>
                </a:solidFill>
              </a:rPr>
              <a:t> April</a:t>
            </a:r>
            <a:endParaRPr>
              <a:solidFill>
                <a:srgbClr val="0000FF"/>
              </a:solidFill>
            </a:endParaRPr>
          </a:p>
          <a:p>
            <a:pPr marL="0" lvl="0" indent="0" algn="l" rtl="0">
              <a:spcBef>
                <a:spcPts val="444"/>
              </a:spcBef>
              <a:spcAft>
                <a:spcPts val="0"/>
              </a:spcAft>
              <a:buClr>
                <a:schemeClr val="lt1"/>
              </a:buClr>
              <a:buSzPts val="2220"/>
              <a:buNone/>
            </a:pPr>
            <a:endParaRPr sz="2220">
              <a:solidFill>
                <a:schemeClr val="dk1"/>
              </a:solidFill>
            </a:endParaRPr>
          </a:p>
          <a:p>
            <a:pPr marL="0" lvl="0" indent="0" algn="l" rtl="0">
              <a:spcBef>
                <a:spcPts val="444"/>
              </a:spcBef>
              <a:spcAft>
                <a:spcPts val="0"/>
              </a:spcAft>
              <a:buClr>
                <a:schemeClr val="lt1"/>
              </a:buClr>
              <a:buSzPts val="2220"/>
              <a:buNone/>
            </a:pPr>
            <a:endParaRPr sz="2220">
              <a:solidFill>
                <a:schemeClr val="dk1"/>
              </a:solidFill>
            </a:endParaRPr>
          </a:p>
        </p:txBody>
      </p:sp>
      <p:sp>
        <p:nvSpPr>
          <p:cNvPr id="233" name="Google Shape;233;p23"/>
          <p:cNvSpPr txBox="1">
            <a:spLocks noGrp="1"/>
          </p:cNvSpPr>
          <p:nvPr>
            <p:ph type="title"/>
          </p:nvPr>
        </p:nvSpPr>
        <p:spPr>
          <a:xfrm>
            <a:off x="467544" y="476672"/>
            <a:ext cx="6923112"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70C0"/>
              </a:buClr>
              <a:buSzPts val="4400"/>
              <a:buFont typeface="Twentieth Century"/>
              <a:buNone/>
            </a:pPr>
            <a:r>
              <a:rPr lang="en-GB" b="1">
                <a:solidFill>
                  <a:srgbClr val="0070C0"/>
                </a:solidFill>
              </a:rPr>
              <a:t>Work experience</a:t>
            </a:r>
            <a:endParaRPr b="1">
              <a:solidFill>
                <a:srgbClr val="0070C0"/>
              </a:solidFill>
            </a:endParaRPr>
          </a:p>
        </p:txBody>
      </p:sp>
      <p:pic>
        <p:nvPicPr>
          <p:cNvPr id="234" name="Google Shape;234;p23"/>
          <p:cNvPicPr preferRelativeResize="0"/>
          <p:nvPr/>
        </p:nvPicPr>
        <p:blipFill rotWithShape="1">
          <a:blip r:embed="rId3">
            <a:alphaModFix/>
          </a:blip>
          <a:srcRect/>
          <a:stretch/>
        </p:blipFill>
        <p:spPr>
          <a:xfrm>
            <a:off x="6120077" y="188640"/>
            <a:ext cx="2566723" cy="1124744"/>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p25"/>
          <p:cNvSpPr txBox="1">
            <a:spLocks noGrp="1"/>
          </p:cNvSpPr>
          <p:nvPr>
            <p:ph type="body" idx="1"/>
          </p:nvPr>
        </p:nvSpPr>
        <p:spPr>
          <a:xfrm>
            <a:off x="457200" y="1601416"/>
            <a:ext cx="8229600" cy="499593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400"/>
              <a:buNone/>
            </a:pPr>
            <a:r>
              <a:rPr lang="en-GB" sz="2400" b="1" u="sng">
                <a:solidFill>
                  <a:schemeClr val="dk1"/>
                </a:solidFill>
              </a:rPr>
              <a:t>Summer Term</a:t>
            </a:r>
            <a:endParaRPr/>
          </a:p>
          <a:p>
            <a:pPr marL="0" lvl="0" indent="0" algn="l" rtl="0">
              <a:lnSpc>
                <a:spcPct val="90000"/>
              </a:lnSpc>
              <a:spcBef>
                <a:spcPts val="480"/>
              </a:spcBef>
              <a:spcAft>
                <a:spcPts val="0"/>
              </a:spcAft>
              <a:buClr>
                <a:srgbClr val="0070C0"/>
              </a:buClr>
              <a:buSzPts val="2400"/>
              <a:buNone/>
            </a:pPr>
            <a:r>
              <a:rPr lang="en-GB" sz="2400" b="1">
                <a:solidFill>
                  <a:srgbClr val="0000FF"/>
                </a:solidFill>
              </a:rPr>
              <a:t>27</a:t>
            </a:r>
            <a:r>
              <a:rPr lang="en-GB" sz="2400" b="1" baseline="30000">
                <a:solidFill>
                  <a:srgbClr val="0000FF"/>
                </a:solidFill>
              </a:rPr>
              <a:t>th</a:t>
            </a:r>
            <a:r>
              <a:rPr lang="en-GB" sz="2400" b="1">
                <a:solidFill>
                  <a:srgbClr val="0000FF"/>
                </a:solidFill>
              </a:rPr>
              <a:t> April</a:t>
            </a:r>
            <a:r>
              <a:rPr lang="en-GB" sz="2400" b="1">
                <a:solidFill>
                  <a:srgbClr val="0070C0"/>
                </a:solidFill>
              </a:rPr>
              <a:t> </a:t>
            </a:r>
            <a:r>
              <a:rPr lang="en-GB" sz="2400">
                <a:solidFill>
                  <a:schemeClr val="dk1"/>
                </a:solidFill>
              </a:rPr>
              <a:t>– Work experience placement secured</a:t>
            </a:r>
            <a:endParaRPr/>
          </a:p>
          <a:p>
            <a:pPr marL="0" lvl="0" indent="0" algn="l" rtl="0">
              <a:lnSpc>
                <a:spcPct val="90000"/>
              </a:lnSpc>
              <a:spcBef>
                <a:spcPts val="480"/>
              </a:spcBef>
              <a:spcAft>
                <a:spcPts val="0"/>
              </a:spcAft>
              <a:buClr>
                <a:srgbClr val="76923C"/>
              </a:buClr>
              <a:buSzPts val="2400"/>
              <a:buNone/>
            </a:pPr>
            <a:r>
              <a:rPr lang="en-GB" sz="2400" b="1">
                <a:solidFill>
                  <a:srgbClr val="0000FF"/>
                </a:solidFill>
              </a:rPr>
              <a:t>8th- 18th June</a:t>
            </a:r>
            <a:r>
              <a:rPr lang="en-GB" sz="2400" b="1">
                <a:solidFill>
                  <a:srgbClr val="76923C"/>
                </a:solidFill>
              </a:rPr>
              <a:t> </a:t>
            </a:r>
            <a:r>
              <a:rPr lang="en-GB" sz="2400">
                <a:solidFill>
                  <a:schemeClr val="dk1"/>
                </a:solidFill>
              </a:rPr>
              <a:t>– UCAS exams</a:t>
            </a:r>
            <a:endParaRPr/>
          </a:p>
          <a:p>
            <a:pPr marL="0" lvl="0" indent="0" algn="l" rtl="0">
              <a:lnSpc>
                <a:spcPct val="90000"/>
              </a:lnSpc>
              <a:spcBef>
                <a:spcPts val="480"/>
              </a:spcBef>
              <a:spcAft>
                <a:spcPts val="0"/>
              </a:spcAft>
              <a:buClr>
                <a:srgbClr val="76923C"/>
              </a:buClr>
              <a:buSzPts val="2400"/>
              <a:buNone/>
            </a:pPr>
            <a:r>
              <a:rPr lang="en-GB" sz="2400" b="1">
                <a:solidFill>
                  <a:srgbClr val="0000FF"/>
                </a:solidFill>
              </a:rPr>
              <a:t>3rd July </a:t>
            </a:r>
            <a:r>
              <a:rPr lang="en-GB" sz="2400">
                <a:solidFill>
                  <a:schemeClr val="dk1"/>
                </a:solidFill>
              </a:rPr>
              <a:t>– Higher Education Day – registering for UCAS and starting application / or CV writing + interview workshops</a:t>
            </a:r>
            <a:endParaRPr/>
          </a:p>
          <a:p>
            <a:pPr marL="0" lvl="0" indent="0" algn="l" rtl="0">
              <a:lnSpc>
                <a:spcPct val="90000"/>
              </a:lnSpc>
              <a:spcBef>
                <a:spcPts val="480"/>
              </a:spcBef>
              <a:spcAft>
                <a:spcPts val="0"/>
              </a:spcAft>
              <a:buClr>
                <a:srgbClr val="76923C"/>
              </a:buClr>
              <a:buSzPts val="2400"/>
              <a:buNone/>
            </a:pPr>
            <a:r>
              <a:rPr lang="en-GB" sz="2400" b="1">
                <a:solidFill>
                  <a:srgbClr val="0000FF"/>
                </a:solidFill>
              </a:rPr>
              <a:t>10th July</a:t>
            </a:r>
            <a:r>
              <a:rPr lang="en-GB" sz="2400" b="1">
                <a:solidFill>
                  <a:srgbClr val="76923C"/>
                </a:solidFill>
              </a:rPr>
              <a:t> </a:t>
            </a:r>
            <a:r>
              <a:rPr lang="en-GB" sz="2400">
                <a:solidFill>
                  <a:schemeClr val="dk1"/>
                </a:solidFill>
              </a:rPr>
              <a:t>– Deadline for draft of personal statement</a:t>
            </a:r>
            <a:endParaRPr/>
          </a:p>
          <a:p>
            <a:pPr marL="0" lvl="0" indent="0" algn="l" rtl="0">
              <a:lnSpc>
                <a:spcPct val="90000"/>
              </a:lnSpc>
              <a:spcBef>
                <a:spcPts val="480"/>
              </a:spcBef>
              <a:spcAft>
                <a:spcPts val="0"/>
              </a:spcAft>
              <a:buClr>
                <a:srgbClr val="0070C0"/>
              </a:buClr>
              <a:buSzPts val="2400"/>
              <a:buNone/>
            </a:pPr>
            <a:r>
              <a:rPr lang="en-GB" sz="2400" b="1">
                <a:solidFill>
                  <a:srgbClr val="0000FF"/>
                </a:solidFill>
              </a:rPr>
              <a:t>13</a:t>
            </a:r>
            <a:r>
              <a:rPr lang="en-GB" sz="2400" b="1" baseline="30000">
                <a:solidFill>
                  <a:srgbClr val="0000FF"/>
                </a:solidFill>
              </a:rPr>
              <a:t>th</a:t>
            </a:r>
            <a:r>
              <a:rPr lang="en-GB" sz="2400" b="1">
                <a:solidFill>
                  <a:srgbClr val="0000FF"/>
                </a:solidFill>
              </a:rPr>
              <a:t>-17</a:t>
            </a:r>
            <a:r>
              <a:rPr lang="en-GB" sz="2400" b="1" baseline="30000">
                <a:solidFill>
                  <a:srgbClr val="0000FF"/>
                </a:solidFill>
              </a:rPr>
              <a:t>th</a:t>
            </a:r>
            <a:r>
              <a:rPr lang="en-GB" sz="2400" b="1">
                <a:solidFill>
                  <a:srgbClr val="0000FF"/>
                </a:solidFill>
              </a:rPr>
              <a:t> July</a:t>
            </a:r>
            <a:r>
              <a:rPr lang="en-GB" sz="2400" b="1">
                <a:solidFill>
                  <a:srgbClr val="0070C0"/>
                </a:solidFill>
              </a:rPr>
              <a:t> </a:t>
            </a:r>
            <a:r>
              <a:rPr lang="en-GB" sz="2400">
                <a:solidFill>
                  <a:schemeClr val="dk1"/>
                </a:solidFill>
              </a:rPr>
              <a:t>– Work experience week</a:t>
            </a:r>
            <a:endParaRPr/>
          </a:p>
          <a:p>
            <a:pPr marL="0" lvl="0" indent="0" algn="l" rtl="0">
              <a:lnSpc>
                <a:spcPct val="90000"/>
              </a:lnSpc>
              <a:spcBef>
                <a:spcPts val="480"/>
              </a:spcBef>
              <a:spcAft>
                <a:spcPts val="0"/>
              </a:spcAft>
              <a:buClr>
                <a:schemeClr val="lt1"/>
              </a:buClr>
              <a:buSzPts val="2400"/>
              <a:buNone/>
            </a:pPr>
            <a:endParaRPr sz="2400">
              <a:solidFill>
                <a:schemeClr val="dk1"/>
              </a:solidFill>
            </a:endParaRPr>
          </a:p>
          <a:p>
            <a:pPr marL="0" lvl="0" indent="0" algn="l" rtl="0">
              <a:lnSpc>
                <a:spcPct val="90000"/>
              </a:lnSpc>
              <a:spcBef>
                <a:spcPts val="480"/>
              </a:spcBef>
              <a:spcAft>
                <a:spcPts val="0"/>
              </a:spcAft>
              <a:buClr>
                <a:schemeClr val="dk1"/>
              </a:buClr>
              <a:buSzPts val="2400"/>
              <a:buNone/>
            </a:pPr>
            <a:r>
              <a:rPr lang="en-GB" sz="2400" b="1" u="sng">
                <a:solidFill>
                  <a:schemeClr val="dk1"/>
                </a:solidFill>
              </a:rPr>
              <a:t>Autumn Term</a:t>
            </a:r>
            <a:endParaRPr/>
          </a:p>
          <a:p>
            <a:pPr marL="0" lvl="0" indent="0" algn="l" rtl="0">
              <a:lnSpc>
                <a:spcPct val="90000"/>
              </a:lnSpc>
              <a:spcBef>
                <a:spcPts val="480"/>
              </a:spcBef>
              <a:spcAft>
                <a:spcPts val="0"/>
              </a:spcAft>
              <a:buClr>
                <a:srgbClr val="0070C0"/>
              </a:buClr>
              <a:buSzPts val="2400"/>
              <a:buNone/>
            </a:pPr>
            <a:r>
              <a:rPr lang="en-GB" sz="2400" b="1">
                <a:solidFill>
                  <a:srgbClr val="0000FF"/>
                </a:solidFill>
              </a:rPr>
              <a:t>15</a:t>
            </a:r>
            <a:r>
              <a:rPr lang="en-GB" sz="2400" b="1" baseline="30000">
                <a:solidFill>
                  <a:srgbClr val="0000FF"/>
                </a:solidFill>
              </a:rPr>
              <a:t>th</a:t>
            </a:r>
            <a:r>
              <a:rPr lang="en-GB" sz="2400" b="1">
                <a:solidFill>
                  <a:srgbClr val="0000FF"/>
                </a:solidFill>
              </a:rPr>
              <a:t> October</a:t>
            </a:r>
            <a:r>
              <a:rPr lang="en-GB" sz="2400" b="1">
                <a:solidFill>
                  <a:srgbClr val="0070C0"/>
                </a:solidFill>
              </a:rPr>
              <a:t> </a:t>
            </a:r>
            <a:r>
              <a:rPr lang="en-GB" sz="2400">
                <a:solidFill>
                  <a:schemeClr val="dk1"/>
                </a:solidFill>
              </a:rPr>
              <a:t>– Oxbridge + Medicine application Deadline</a:t>
            </a:r>
            <a:endParaRPr/>
          </a:p>
          <a:p>
            <a:pPr marL="0" lvl="0" indent="0" algn="l" rtl="0">
              <a:lnSpc>
                <a:spcPct val="90000"/>
              </a:lnSpc>
              <a:spcBef>
                <a:spcPts val="480"/>
              </a:spcBef>
              <a:spcAft>
                <a:spcPts val="0"/>
              </a:spcAft>
              <a:buClr>
                <a:srgbClr val="0070C0"/>
              </a:buClr>
              <a:buSzPts val="2400"/>
              <a:buNone/>
            </a:pPr>
            <a:r>
              <a:rPr lang="en-GB" sz="2400" b="1">
                <a:solidFill>
                  <a:srgbClr val="0000FF"/>
                </a:solidFill>
              </a:rPr>
              <a:t>2nd November</a:t>
            </a:r>
            <a:r>
              <a:rPr lang="en-GB" sz="2400" b="1">
                <a:solidFill>
                  <a:srgbClr val="0070C0"/>
                </a:solidFill>
              </a:rPr>
              <a:t> </a:t>
            </a:r>
            <a:r>
              <a:rPr lang="en-GB" sz="2400">
                <a:solidFill>
                  <a:schemeClr val="dk1"/>
                </a:solidFill>
              </a:rPr>
              <a:t>– Internal Deadline for all other University Applications</a:t>
            </a:r>
            <a:endParaRPr/>
          </a:p>
          <a:p>
            <a:pPr marL="0" lvl="0" indent="0" algn="l" rtl="0">
              <a:lnSpc>
                <a:spcPct val="90000"/>
              </a:lnSpc>
              <a:spcBef>
                <a:spcPts val="480"/>
              </a:spcBef>
              <a:spcAft>
                <a:spcPts val="0"/>
              </a:spcAft>
              <a:buClr>
                <a:schemeClr val="lt1"/>
              </a:buClr>
              <a:buSzPts val="2400"/>
              <a:buNone/>
            </a:pPr>
            <a:endParaRPr sz="2400" u="sng">
              <a:solidFill>
                <a:schemeClr val="dk1"/>
              </a:solidFill>
            </a:endParaRPr>
          </a:p>
          <a:p>
            <a:pPr marL="0" lvl="0" indent="0" algn="l" rtl="0">
              <a:lnSpc>
                <a:spcPct val="90000"/>
              </a:lnSpc>
              <a:spcBef>
                <a:spcPts val="480"/>
              </a:spcBef>
              <a:spcAft>
                <a:spcPts val="0"/>
              </a:spcAft>
              <a:buClr>
                <a:schemeClr val="lt1"/>
              </a:buClr>
              <a:buSzPts val="2400"/>
              <a:buNone/>
            </a:pPr>
            <a:endParaRPr sz="2400">
              <a:solidFill>
                <a:schemeClr val="dk1"/>
              </a:solidFill>
            </a:endParaRPr>
          </a:p>
          <a:p>
            <a:pPr marL="0" lvl="0" indent="0" algn="l" rtl="0">
              <a:lnSpc>
                <a:spcPct val="90000"/>
              </a:lnSpc>
              <a:spcBef>
                <a:spcPts val="480"/>
              </a:spcBef>
              <a:spcAft>
                <a:spcPts val="0"/>
              </a:spcAft>
              <a:buClr>
                <a:schemeClr val="lt1"/>
              </a:buClr>
              <a:buSzPts val="2400"/>
              <a:buNone/>
            </a:pPr>
            <a:endParaRPr sz="2400">
              <a:solidFill>
                <a:schemeClr val="dk1"/>
              </a:solidFill>
            </a:endParaRPr>
          </a:p>
        </p:txBody>
      </p:sp>
      <p:sp>
        <p:nvSpPr>
          <p:cNvPr id="241" name="Google Shape;241;p25"/>
          <p:cNvSpPr txBox="1">
            <a:spLocks noGrp="1"/>
          </p:cNvSpPr>
          <p:nvPr>
            <p:ph type="title"/>
          </p:nvPr>
        </p:nvSpPr>
        <p:spPr>
          <a:xfrm>
            <a:off x="467544" y="476672"/>
            <a:ext cx="6923112"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70C0"/>
              </a:buClr>
              <a:buSzPts val="4400"/>
              <a:buFont typeface="Twentieth Century"/>
              <a:buNone/>
            </a:pPr>
            <a:r>
              <a:rPr lang="en-GB" b="1">
                <a:solidFill>
                  <a:srgbClr val="0070C0"/>
                </a:solidFill>
              </a:rPr>
              <a:t>Key Dates</a:t>
            </a:r>
            <a:endParaRPr b="1">
              <a:solidFill>
                <a:srgbClr val="0070C0"/>
              </a:solidFill>
            </a:endParaRPr>
          </a:p>
        </p:txBody>
      </p:sp>
      <p:pic>
        <p:nvPicPr>
          <p:cNvPr id="242" name="Google Shape;242;p25"/>
          <p:cNvPicPr preferRelativeResize="0"/>
          <p:nvPr/>
        </p:nvPicPr>
        <p:blipFill rotWithShape="1">
          <a:blip r:embed="rId3">
            <a:alphaModFix/>
          </a:blip>
          <a:srcRect/>
          <a:stretch/>
        </p:blipFill>
        <p:spPr>
          <a:xfrm>
            <a:off x="6120077" y="188640"/>
            <a:ext cx="2566723" cy="1124744"/>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TotalTime>
  <Words>1609</Words>
  <Application>Microsoft Office PowerPoint</Application>
  <PresentationFormat>On-screen Show (4:3)</PresentationFormat>
  <Paragraphs>249</Paragraphs>
  <Slides>19</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Calibri</vt:lpstr>
      <vt:lpstr>Arial</vt:lpstr>
      <vt:lpstr>Twentieth Century</vt:lpstr>
      <vt:lpstr>Gill Sans</vt:lpstr>
      <vt:lpstr>Office Theme</vt:lpstr>
      <vt:lpstr>Post-Sixth Form Information Evening</vt:lpstr>
      <vt:lpstr>Post-Sixth Form Information Evening</vt:lpstr>
      <vt:lpstr>Why go on to Higher Education?</vt:lpstr>
      <vt:lpstr>Which Subject?</vt:lpstr>
      <vt:lpstr>Selecting a University</vt:lpstr>
      <vt:lpstr>What is UCAS?</vt:lpstr>
      <vt:lpstr>Choices of university and subject</vt:lpstr>
      <vt:lpstr> Year 12 Haydon Challenge a platform for success  </vt:lpstr>
      <vt:lpstr>Student Top Tips for  Success </vt:lpstr>
      <vt:lpstr>Unifrog Sophie Oulton Regional Advisor</vt:lpstr>
      <vt:lpstr>What are Admissions  Tutors looking for?</vt:lpstr>
      <vt:lpstr>What about the cost?</vt:lpstr>
      <vt:lpstr>Other Sources </vt:lpstr>
      <vt:lpstr>It is important to remember….   </vt:lpstr>
      <vt:lpstr>Higher and Degree  apprenticeships</vt:lpstr>
      <vt:lpstr>Levels of apprenticeship</vt:lpstr>
      <vt:lpstr>Companies offering competitive Degree Apprenticeships include…</vt:lpstr>
      <vt:lpstr>Work experience</vt:lpstr>
      <vt:lpstr>Key Dates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Post-Sixth Form Information Evening</dc:title>
  <dc:creator>HGfLTeacher</dc:creator>
  <cp:lastModifiedBy>StaffMeadS</cp:lastModifiedBy>
  <cp:revision>8</cp:revision>
  <cp:lastPrinted>2020-02-04T17:00:53Z</cp:lastPrinted>
  <dcterms:created xsi:type="dcterms:W3CDTF">2011-12-27T19:42:36Z</dcterms:created>
  <dcterms:modified xsi:type="dcterms:W3CDTF">2020-02-06T13:14:46Z</dcterms:modified>
</cp:coreProperties>
</file>